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4" r:id="rId73"/>
    <p:sldId id="275" r:id="rId74"/>
    <p:sldId id="276" r:id="rId75"/>
    <p:sldId id="277" r:id="rId76"/>
    <p:sldId id="278" r:id="rId77"/>
    <p:sldId id="279" r:id="rId78"/>
    <p:sldId id="280" r:id="rId79"/>
    <p:sldId id="281" r:id="rId80"/>
    <p:sldId id="282" r:id="rId81"/>
    <p:sldId id="283" r:id="rId82"/>
    <p:sldId id="284" r:id="rId83"/>
    <p:sldId id="285" r:id="rId84"/>
    <p:sldId id="286" r:id="rId85"/>
    <p:sldId id="287" r:id="rId86"/>
    <p:sldId id="288" r:id="rId87"/>
    <p:sldId id="289" r:id="rId88"/>
    <p:sldId id="290" r:id="rId89"/>
    <p:sldId id="291" r:id="rId90"/>
    <p:sldId id="292" r:id="rId91"/>
    <p:sldId id="293" r:id="rId92"/>
    <p:sldId id="294" r:id="rId93"/>
    <p:sldId id="295" r:id="rId94"/>
    <p:sldId id="296" r:id="rId95"/>
    <p:sldId id="297" r:id="rId96"/>
    <p:sldId id="298" r:id="rId97"/>
    <p:sldId id="299" r:id="rId98"/>
    <p:sldId id="300" r:id="rId99"/>
    <p:sldId id="301" r:id="rId100"/>
    <p:sldId id="302" r:id="rId101"/>
    <p:sldId id="303" r:id="rId10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Angella White" charset="1" panose="02000503000000020003"/>
      <p:regular r:id="rId18"/>
    </p:embeddedFont>
    <p:embeddedFont>
      <p:font typeface="Times New Roman" charset="1" panose="02030502070405020303"/>
      <p:regular r:id="rId19"/>
    </p:embeddedFont>
    <p:embeddedFont>
      <p:font typeface="Times New Roman Bold" charset="1" panose="02030802070405020303"/>
      <p:regular r:id="rId20"/>
    </p:embeddedFont>
    <p:embeddedFont>
      <p:font typeface="Times New Roman Italics" charset="1" panose="02030502070405090303"/>
      <p:regular r:id="rId21"/>
    </p:embeddedFont>
    <p:embeddedFont>
      <p:font typeface="Times New Roman Bold Italics" charset="1" panose="02030802070405090303"/>
      <p:regular r:id="rId22"/>
    </p:embeddedFont>
    <p:embeddedFont>
      <p:font typeface="Times New Roman Medium" charset="1" panose="02030502070405020303"/>
      <p:regular r:id="rId23"/>
    </p:embeddedFont>
    <p:embeddedFont>
      <p:font typeface="Times New Roman Medium Italics" charset="1" panose="02030502070405090303"/>
      <p:regular r:id="rId24"/>
    </p:embeddedFont>
    <p:embeddedFont>
      <p:font typeface="Times New Roman Semi-Bold" charset="1" panose="02030702070405020303"/>
      <p:regular r:id="rId25"/>
    </p:embeddedFont>
    <p:embeddedFont>
      <p:font typeface="Times New Roman Semi-Bold Italics" charset="1" panose="02030702070405090303"/>
      <p:regular r:id="rId26"/>
    </p:embeddedFont>
    <p:embeddedFont>
      <p:font typeface="Times New Roman Ultra-Bold" charset="1" panose="02030902070405020303"/>
      <p:regular r:id="rId27"/>
    </p:embeddedFont>
    <p:embeddedFont>
      <p:font typeface="Crimson Pro" charset="1" panose="00000000000000000000"/>
      <p:regular r:id="rId28"/>
    </p:embeddedFont>
    <p:embeddedFont>
      <p:font typeface="Crimson Pro Bold" charset="1" panose="00000000000000000000"/>
      <p:regular r:id="rId29"/>
    </p:embeddedFont>
    <p:embeddedFont>
      <p:font typeface="Crimson Pro Italics" charset="1" panose="00000000000000000000"/>
      <p:regular r:id="rId30"/>
    </p:embeddedFont>
    <p:embeddedFont>
      <p:font typeface="Crimson Pro Bold Italics" charset="1" panose="00000000000000000000"/>
      <p:regular r:id="rId31"/>
    </p:embeddedFont>
    <p:embeddedFont>
      <p:font typeface="Crimson Pro Heavy" charset="1" panose="00000000000000000000"/>
      <p:regular r:id="rId32"/>
    </p:embeddedFont>
    <p:embeddedFont>
      <p:font typeface="Crimson Pro Heavy Italics" charset="1" panose="00000000000000000000"/>
      <p:regular r:id="rId33"/>
    </p:embeddedFont>
    <p:embeddedFont>
      <p:font typeface="Roboto Slab" charset="1" panose="00000000000000000000"/>
      <p:regular r:id="rId34"/>
    </p:embeddedFont>
    <p:embeddedFont>
      <p:font typeface="Roboto Slab Bold" charset="1" panose="00000000000000000000"/>
      <p:regular r:id="rId35"/>
    </p:embeddedFont>
    <p:embeddedFont>
      <p:font typeface="Roboto Slab Thin" charset="1" panose="00000000000000000000"/>
      <p:regular r:id="rId36"/>
    </p:embeddedFont>
    <p:embeddedFont>
      <p:font typeface="Roboto Slab Light" charset="1" panose="00000000000000000000"/>
      <p:regular r:id="rId37"/>
    </p:embeddedFont>
    <p:embeddedFont>
      <p:font typeface="Kulachat Serif" charset="1" panose="00000000000000000000"/>
      <p:regular r:id="rId38"/>
    </p:embeddedFont>
    <p:embeddedFont>
      <p:font typeface="Kulachat Serif Bold" charset="1" panose="00000000000000000000"/>
      <p:regular r:id="rId39"/>
    </p:embeddedFont>
    <p:embeddedFont>
      <p:font typeface="Kulachat Serif Italics" charset="1" panose="00000000000000000000"/>
      <p:regular r:id="rId40"/>
    </p:embeddedFont>
    <p:embeddedFont>
      <p:font typeface="Kulachat Serif Bold Italics" charset="1" panose="00000000000000000000"/>
      <p:regular r:id="rId41"/>
    </p:embeddedFont>
    <p:embeddedFont>
      <p:font typeface="Kulachat Serif Thin" charset="1" panose="02000203000000000000"/>
      <p:regular r:id="rId42"/>
    </p:embeddedFont>
    <p:embeddedFont>
      <p:font typeface="Kulachat Serif Thin Italics" charset="1" panose="02000203000000000000"/>
      <p:regular r:id="rId43"/>
    </p:embeddedFont>
    <p:embeddedFont>
      <p:font typeface="Kulachat Serif Light" charset="1" panose="00000000000000000000"/>
      <p:regular r:id="rId44"/>
    </p:embeddedFont>
    <p:embeddedFont>
      <p:font typeface="Kulachat Serif Light Italics" charset="1" panose="00000000000000000000"/>
      <p:regular r:id="rId45"/>
    </p:embeddedFont>
    <p:embeddedFont>
      <p:font typeface="Kulachat Serif Medium" charset="1" panose="00000000000000000000"/>
      <p:regular r:id="rId46"/>
    </p:embeddedFont>
    <p:embeddedFont>
      <p:font typeface="Kulachat Serif Medium Italics" charset="1" panose="00000000000000000000"/>
      <p:regular r:id="rId47"/>
    </p:embeddedFont>
    <p:embeddedFont>
      <p:font typeface="Kulachat Serif Semi-Bold" charset="1" panose="00000000000000000000"/>
      <p:regular r:id="rId48"/>
    </p:embeddedFont>
    <p:embeddedFont>
      <p:font typeface="Kulachat Serif Semi-Bold Italics" charset="1" panose="00000000000000000000"/>
      <p:regular r:id="rId49"/>
    </p:embeddedFont>
    <p:embeddedFont>
      <p:font typeface="Kulachat Serif Ultra-Bold" charset="1" panose="00000000000000000000"/>
      <p:regular r:id="rId50"/>
    </p:embeddedFont>
    <p:embeddedFont>
      <p:font typeface="Kulachat Serif Ultra-Bold Italics" charset="1" panose="00000000000000000000"/>
      <p:regular r:id="rId51"/>
    </p:embeddedFont>
    <p:embeddedFont>
      <p:font typeface="Kulachat Serif Heavy" charset="1" panose="02000A03000000000000"/>
      <p:regular r:id="rId52"/>
    </p:embeddedFont>
    <p:embeddedFont>
      <p:font typeface="Kulachat Serif Heavy Italics" charset="1" panose="02000A03000000000000"/>
      <p:regular r:id="rId53"/>
    </p:embeddedFont>
    <p:embeddedFont>
      <p:font typeface="Absolutely Sharp " charset="1" panose="000005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46.xml" Type="http://schemas.openxmlformats.org/officeDocument/2006/relationships/slide"/><Relationship Id="rId101" Target="slides/slide47.xml" Type="http://schemas.openxmlformats.org/officeDocument/2006/relationships/slide"/><Relationship Id="rId102" Target="slides/slide48.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68" Target="slides/slide14.xml" Type="http://schemas.openxmlformats.org/officeDocument/2006/relationships/slide"/><Relationship Id="rId69" Target="slides/slide15.xml" Type="http://schemas.openxmlformats.org/officeDocument/2006/relationships/slide"/><Relationship Id="rId7" Target="fonts/font7.fntdata" Type="http://schemas.openxmlformats.org/officeDocument/2006/relationships/font"/><Relationship Id="rId70" Target="slides/slide16.xml" Type="http://schemas.openxmlformats.org/officeDocument/2006/relationships/slide"/><Relationship Id="rId71" Target="slides/slide17.xml" Type="http://schemas.openxmlformats.org/officeDocument/2006/relationships/slide"/><Relationship Id="rId72" Target="slides/slide18.xml" Type="http://schemas.openxmlformats.org/officeDocument/2006/relationships/slide"/><Relationship Id="rId73" Target="slides/slide19.xml" Type="http://schemas.openxmlformats.org/officeDocument/2006/relationships/slide"/><Relationship Id="rId74" Target="slides/slide20.xml" Type="http://schemas.openxmlformats.org/officeDocument/2006/relationships/slide"/><Relationship Id="rId75" Target="slides/slide21.xml" Type="http://schemas.openxmlformats.org/officeDocument/2006/relationships/slide"/><Relationship Id="rId76" Target="slides/slide22.xml" Type="http://schemas.openxmlformats.org/officeDocument/2006/relationships/slide"/><Relationship Id="rId77" Target="slides/slide23.xml" Type="http://schemas.openxmlformats.org/officeDocument/2006/relationships/slide"/><Relationship Id="rId78" Target="slides/slide24.xml" Type="http://schemas.openxmlformats.org/officeDocument/2006/relationships/slide"/><Relationship Id="rId79" Target="slides/slide25.xml" Type="http://schemas.openxmlformats.org/officeDocument/2006/relationships/slide"/><Relationship Id="rId8" Target="fonts/font8.fntdata" Type="http://schemas.openxmlformats.org/officeDocument/2006/relationships/font"/><Relationship Id="rId80" Target="slides/slide26.xml" Type="http://schemas.openxmlformats.org/officeDocument/2006/relationships/slide"/><Relationship Id="rId81" Target="slides/slide27.xml" Type="http://schemas.openxmlformats.org/officeDocument/2006/relationships/slide"/><Relationship Id="rId82" Target="slides/slide28.xml" Type="http://schemas.openxmlformats.org/officeDocument/2006/relationships/slide"/><Relationship Id="rId83" Target="slides/slide29.xml" Type="http://schemas.openxmlformats.org/officeDocument/2006/relationships/slide"/><Relationship Id="rId84" Target="slides/slide30.xml" Type="http://schemas.openxmlformats.org/officeDocument/2006/relationships/slide"/><Relationship Id="rId85" Target="slides/slide31.xml" Type="http://schemas.openxmlformats.org/officeDocument/2006/relationships/slide"/><Relationship Id="rId86" Target="slides/slide32.xml" Type="http://schemas.openxmlformats.org/officeDocument/2006/relationships/slide"/><Relationship Id="rId87" Target="slides/slide33.xml" Type="http://schemas.openxmlformats.org/officeDocument/2006/relationships/slide"/><Relationship Id="rId88" Target="slides/slide34.xml" Type="http://schemas.openxmlformats.org/officeDocument/2006/relationships/slide"/><Relationship Id="rId89" Target="slides/slide35.xml" Type="http://schemas.openxmlformats.org/officeDocument/2006/relationships/slide"/><Relationship Id="rId9" Target="fonts/font9.fntdata" Type="http://schemas.openxmlformats.org/officeDocument/2006/relationships/font"/><Relationship Id="rId90" Target="slides/slide36.xml" Type="http://schemas.openxmlformats.org/officeDocument/2006/relationships/slide"/><Relationship Id="rId91" Target="slides/slide37.xml" Type="http://schemas.openxmlformats.org/officeDocument/2006/relationships/slide"/><Relationship Id="rId92" Target="slides/slide38.xml" Type="http://schemas.openxmlformats.org/officeDocument/2006/relationships/slide"/><Relationship Id="rId93" Target="slides/slide39.xml" Type="http://schemas.openxmlformats.org/officeDocument/2006/relationships/slide"/><Relationship Id="rId94" Target="slides/slide40.xml" Type="http://schemas.openxmlformats.org/officeDocument/2006/relationships/slide"/><Relationship Id="rId95" Target="slides/slide41.xml" Type="http://schemas.openxmlformats.org/officeDocument/2006/relationships/slide"/><Relationship Id="rId96" Target="slides/slide42.xml" Type="http://schemas.openxmlformats.org/officeDocument/2006/relationships/slide"/><Relationship Id="rId97" Target="slides/slide43.xml" Type="http://schemas.openxmlformats.org/officeDocument/2006/relationships/slide"/><Relationship Id="rId98" Target="slides/slide44.xml" Type="http://schemas.openxmlformats.org/officeDocument/2006/relationships/slide"/><Relationship Id="rId99" Target="slides/slide45.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8.jpeg" Type="http://schemas.openxmlformats.org/officeDocument/2006/relationships/image"/><Relationship Id="rId13" Target="../media/VAGDP0TwXAQ.mp4" Type="http://schemas.openxmlformats.org/officeDocument/2006/relationships/video"/><Relationship Id="rId14" Target="../media/VAGDP0TwXAQ.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VAGBwvPr00A.mp4" Type="http://schemas.openxmlformats.org/officeDocument/2006/relationships/video"/><Relationship Id="rId4" Target="../media/VAGBwvPr00A.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jpeg" Type="http://schemas.openxmlformats.org/officeDocument/2006/relationships/image"/><Relationship Id="rId11" Target="../media/VAGBwaF4EbU.mp4" Type="http://schemas.openxmlformats.org/officeDocument/2006/relationships/video"/><Relationship Id="rId12" Target="../media/VAGBwaF4EbU.mp4" Type="http://schemas.microsoft.com/office/2007/relationships/media"/><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jpeg" Type="http://schemas.openxmlformats.org/officeDocument/2006/relationships/image"/><Relationship Id="rId11" Target="../media/VAGBwIdJ48M.mp4" Type="http://schemas.openxmlformats.org/officeDocument/2006/relationships/video"/><Relationship Id="rId12" Target="../media/VAGBwIdJ48M.mp4" Type="http://schemas.microsoft.com/office/2007/relationships/media"/><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4365004" y="5143500"/>
            <a:ext cx="3616776" cy="7883980"/>
          </a:xfrm>
          <a:custGeom>
            <a:avLst/>
            <a:gdLst/>
            <a:ahLst/>
            <a:cxnLst/>
            <a:rect r="r" b="b" t="t" l="l"/>
            <a:pathLst>
              <a:path h="7883980" w="3616776">
                <a:moveTo>
                  <a:pt x="0" y="0"/>
                </a:moveTo>
                <a:lnTo>
                  <a:pt x="3616775" y="0"/>
                </a:lnTo>
                <a:lnTo>
                  <a:pt x="3616775" y="7883980"/>
                </a:lnTo>
                <a:lnTo>
                  <a:pt x="0" y="788398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12176714" y="-1555083"/>
            <a:ext cx="7015142" cy="5679421"/>
            <a:chOff x="0" y="0"/>
            <a:chExt cx="9353523" cy="7572561"/>
          </a:xfrm>
        </p:grpSpPr>
        <p:sp>
          <p:nvSpPr>
            <p:cNvPr name="Freeform 4" id="4"/>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7" id="7"/>
          <p:cNvSpPr txBox="true"/>
          <p:nvPr/>
        </p:nvSpPr>
        <p:spPr>
          <a:xfrm rot="0">
            <a:off x="2762707" y="2967038"/>
            <a:ext cx="11706666" cy="1478331"/>
          </a:xfrm>
          <a:prstGeom prst="rect">
            <a:avLst/>
          </a:prstGeom>
        </p:spPr>
        <p:txBody>
          <a:bodyPr anchor="t" rtlCol="false" tIns="0" lIns="0" bIns="0" rIns="0">
            <a:spAutoFit/>
          </a:bodyPr>
          <a:lstStyle/>
          <a:p>
            <a:pPr algn="ctr">
              <a:lnSpc>
                <a:spcPts val="10786"/>
              </a:lnSpc>
            </a:pPr>
            <a:r>
              <a:rPr lang="en-US" sz="7704">
                <a:solidFill>
                  <a:srgbClr val="726151"/>
                </a:solidFill>
                <a:latin typeface="Absolutely Sharp "/>
              </a:rPr>
              <a:t>MySQL, PostgreSQL, MongoDB</a:t>
            </a:r>
          </a:p>
        </p:txBody>
      </p:sp>
      <p:grpSp>
        <p:nvGrpSpPr>
          <p:cNvPr name="Group 8" id="8"/>
          <p:cNvGrpSpPr/>
          <p:nvPr/>
        </p:nvGrpSpPr>
        <p:grpSpPr>
          <a:xfrm rot="0">
            <a:off x="-2798279" y="5674528"/>
            <a:ext cx="8768578" cy="8753056"/>
            <a:chOff x="0" y="0"/>
            <a:chExt cx="11691438" cy="11670742"/>
          </a:xfrm>
        </p:grpSpPr>
        <p:sp>
          <p:nvSpPr>
            <p:cNvPr name="Freeform 9" id="9"/>
            <p:cNvSpPr/>
            <p:nvPr/>
          </p:nvSpPr>
          <p:spPr>
            <a:xfrm flipH="false" flipV="false" rot="-7023068">
              <a:off x="1516426" y="1482334"/>
              <a:ext cx="8658586" cy="8706074"/>
            </a:xfrm>
            <a:custGeom>
              <a:avLst/>
              <a:gdLst/>
              <a:ahLst/>
              <a:cxnLst/>
              <a:rect r="r" b="b" t="t" l="l"/>
              <a:pathLst>
                <a:path h="8706074" w="8658586">
                  <a:moveTo>
                    <a:pt x="0" y="0"/>
                  </a:moveTo>
                  <a:lnTo>
                    <a:pt x="8658586" y="0"/>
                  </a:lnTo>
                  <a:lnTo>
                    <a:pt x="8658586" y="8706074"/>
                  </a:lnTo>
                  <a:lnTo>
                    <a:pt x="0" y="87060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31629">
              <a:off x="1990850" y="1230761"/>
              <a:ext cx="6267189" cy="2199214"/>
            </a:xfrm>
            <a:custGeom>
              <a:avLst/>
              <a:gdLst/>
              <a:ahLst/>
              <a:cxnLst/>
              <a:rect r="r" b="b" t="t" l="l"/>
              <a:pathLst>
                <a:path h="2199214" w="6267189">
                  <a:moveTo>
                    <a:pt x="0" y="0"/>
                  </a:moveTo>
                  <a:lnTo>
                    <a:pt x="6267189" y="0"/>
                  </a:lnTo>
                  <a:lnTo>
                    <a:pt x="6267189" y="2199213"/>
                  </a:lnTo>
                  <a:lnTo>
                    <a:pt x="0" y="21992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true" rot="2909932">
              <a:off x="4832926" y="180598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2" id="12"/>
          <p:cNvSpPr txBox="true"/>
          <p:nvPr/>
        </p:nvSpPr>
        <p:spPr>
          <a:xfrm rot="0">
            <a:off x="4154147" y="5039895"/>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
        <p:nvSpPr>
          <p:cNvPr name="Freeform 13" id="13"/>
          <p:cNvSpPr/>
          <p:nvPr/>
        </p:nvSpPr>
        <p:spPr>
          <a:xfrm flipH="true" flipV="false" rot="1363955">
            <a:off x="-1407618" y="-242438"/>
            <a:ext cx="3637262" cy="7928637"/>
          </a:xfrm>
          <a:custGeom>
            <a:avLst/>
            <a:gdLst/>
            <a:ahLst/>
            <a:cxnLst/>
            <a:rect r="r" b="b" t="t" l="l"/>
            <a:pathLst>
              <a:path h="7928637" w="3637262">
                <a:moveTo>
                  <a:pt x="3637262" y="0"/>
                </a:moveTo>
                <a:lnTo>
                  <a:pt x="0" y="0"/>
                </a:lnTo>
                <a:lnTo>
                  <a:pt x="0" y="7928637"/>
                </a:lnTo>
                <a:lnTo>
                  <a:pt x="3637262" y="7928637"/>
                </a:lnTo>
                <a:lnTo>
                  <a:pt x="3637262"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154147" y="2300950"/>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Semi-Bold"/>
              </a:rPr>
              <a:t>Web Programing Application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458609" y="1163660"/>
            <a:ext cx="7969247" cy="1484338"/>
          </a:xfrm>
          <a:prstGeom prst="rect">
            <a:avLst/>
          </a:prstGeom>
        </p:spPr>
        <p:txBody>
          <a:bodyPr anchor="t" rtlCol="false" tIns="0" lIns="0" bIns="0" rIns="0">
            <a:spAutoFit/>
          </a:bodyPr>
          <a:lstStyle/>
          <a:p>
            <a:pPr algn="ctr">
              <a:lnSpc>
                <a:spcPts val="12161"/>
              </a:lnSpc>
            </a:pPr>
            <a:r>
              <a:rPr lang="en-US" sz="8686">
                <a:solidFill>
                  <a:srgbClr val="726151"/>
                </a:solidFill>
                <a:latin typeface="Roboto Slab"/>
              </a:rPr>
              <a:t>Các ràng buộc</a:t>
            </a:r>
          </a:p>
        </p:txBody>
      </p:sp>
      <p:sp>
        <p:nvSpPr>
          <p:cNvPr name="Freeform 8" id="8"/>
          <p:cNvSpPr/>
          <p:nvPr/>
        </p:nvSpPr>
        <p:spPr>
          <a:xfrm flipH="false" flipV="false" rot="0">
            <a:off x="2452652" y="3443632"/>
            <a:ext cx="6011916" cy="1254608"/>
          </a:xfrm>
          <a:custGeom>
            <a:avLst/>
            <a:gdLst/>
            <a:ahLst/>
            <a:cxnLst/>
            <a:rect r="r" b="b" t="t" l="l"/>
            <a:pathLst>
              <a:path h="1254608" w="6011916">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639268" y="3759217"/>
            <a:ext cx="6323532" cy="629920"/>
          </a:xfrm>
          <a:prstGeom prst="rect">
            <a:avLst/>
          </a:prstGeom>
        </p:spPr>
        <p:txBody>
          <a:bodyPr anchor="t" rtlCol="false" tIns="0" lIns="0" bIns="0" rIns="0">
            <a:spAutoFit/>
          </a:bodyPr>
          <a:lstStyle/>
          <a:p>
            <a:pPr marL="798826" indent="-399413" lvl="1">
              <a:lnSpc>
                <a:spcPts val="5179"/>
              </a:lnSpc>
              <a:buFont typeface="Arial"/>
              <a:buChar char="•"/>
            </a:pPr>
            <a:r>
              <a:rPr lang="en-US" sz="3699">
                <a:solidFill>
                  <a:srgbClr val="726151"/>
                </a:solidFill>
                <a:latin typeface="Roboto Bold"/>
              </a:rPr>
              <a:t>Check</a:t>
            </a:r>
          </a:p>
        </p:txBody>
      </p:sp>
      <p:sp>
        <p:nvSpPr>
          <p:cNvPr name="Freeform 10" id="10"/>
          <p:cNvSpPr/>
          <p:nvPr/>
        </p:nvSpPr>
        <p:spPr>
          <a:xfrm flipH="false" flipV="false" rot="0">
            <a:off x="2452652" y="6366215"/>
            <a:ext cx="6011916" cy="1254608"/>
          </a:xfrm>
          <a:custGeom>
            <a:avLst/>
            <a:gdLst/>
            <a:ahLst/>
            <a:cxnLst/>
            <a:rect r="r" b="b" t="t" l="l"/>
            <a:pathLst>
              <a:path h="1254608" w="6011916">
                <a:moveTo>
                  <a:pt x="0" y="0"/>
                </a:moveTo>
                <a:lnTo>
                  <a:pt x="6011915" y="0"/>
                </a:lnTo>
                <a:lnTo>
                  <a:pt x="6011915" y="1254608"/>
                </a:lnTo>
                <a:lnTo>
                  <a:pt x="0" y="12546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629743" y="6645221"/>
            <a:ext cx="6323532" cy="629920"/>
          </a:xfrm>
          <a:prstGeom prst="rect">
            <a:avLst/>
          </a:prstGeom>
        </p:spPr>
        <p:txBody>
          <a:bodyPr anchor="t" rtlCol="false" tIns="0" lIns="0" bIns="0" rIns="0">
            <a:spAutoFit/>
          </a:bodyPr>
          <a:lstStyle/>
          <a:p>
            <a:pPr marL="798826" indent="-399413" lvl="1">
              <a:lnSpc>
                <a:spcPts val="5179"/>
              </a:lnSpc>
              <a:buFont typeface="Arial"/>
              <a:buChar char="•"/>
            </a:pPr>
            <a:r>
              <a:rPr lang="en-US" sz="3699">
                <a:solidFill>
                  <a:srgbClr val="726151"/>
                </a:solidFill>
                <a:latin typeface="Roboto Bold"/>
              </a:rPr>
              <a:t>Index</a:t>
            </a:r>
          </a:p>
        </p:txBody>
      </p:sp>
      <p:sp>
        <p:nvSpPr>
          <p:cNvPr name="TextBox 12" id="12"/>
          <p:cNvSpPr txBox="true"/>
          <p:nvPr/>
        </p:nvSpPr>
        <p:spPr>
          <a:xfrm rot="0">
            <a:off x="3704830" y="7858948"/>
            <a:ext cx="11867377" cy="1118870"/>
          </a:xfrm>
          <a:prstGeom prst="rect">
            <a:avLst/>
          </a:prstGeom>
        </p:spPr>
        <p:txBody>
          <a:bodyPr anchor="t" rtlCol="false" tIns="0" lIns="0" bIns="0" rIns="0">
            <a:spAutoFit/>
          </a:bodyPr>
          <a:lstStyle/>
          <a:p>
            <a:pPr algn="just">
              <a:lnSpc>
                <a:spcPts val="4480"/>
              </a:lnSpc>
            </a:pPr>
            <a:r>
              <a:rPr lang="en-US" sz="3200">
                <a:solidFill>
                  <a:srgbClr val="726151"/>
                </a:solidFill>
                <a:latin typeface="Roboto"/>
              </a:rPr>
              <a:t>Thường được sử dụng để tạo và trích xuất dữ liệu từ CSDL một cách nhanh chóng.</a:t>
            </a:r>
          </a:p>
        </p:txBody>
      </p:sp>
      <p:sp>
        <p:nvSpPr>
          <p:cNvPr name="TextBox 13" id="13"/>
          <p:cNvSpPr txBox="true"/>
          <p:nvPr/>
        </p:nvSpPr>
        <p:spPr>
          <a:xfrm rot="0">
            <a:off x="3704830" y="4934693"/>
            <a:ext cx="11867377" cy="1118870"/>
          </a:xfrm>
          <a:prstGeom prst="rect">
            <a:avLst/>
          </a:prstGeom>
        </p:spPr>
        <p:txBody>
          <a:bodyPr anchor="t" rtlCol="false" tIns="0" lIns="0" bIns="0" rIns="0">
            <a:spAutoFit/>
          </a:bodyPr>
          <a:lstStyle/>
          <a:p>
            <a:pPr algn="just">
              <a:lnSpc>
                <a:spcPts val="4480"/>
              </a:lnSpc>
            </a:pPr>
            <a:r>
              <a:rPr lang="en-US" sz="3200">
                <a:solidFill>
                  <a:srgbClr val="726151"/>
                </a:solidFill>
                <a:latin typeface="Roboto"/>
              </a:rPr>
              <a:t>Đảm bảo tất cả các giá trị trong một cột đáp ứng những điều kiện nhất định.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458609" y="1163660"/>
            <a:ext cx="7969247" cy="1484338"/>
          </a:xfrm>
          <a:prstGeom prst="rect">
            <a:avLst/>
          </a:prstGeom>
        </p:spPr>
        <p:txBody>
          <a:bodyPr anchor="t" rtlCol="false" tIns="0" lIns="0" bIns="0" rIns="0">
            <a:spAutoFit/>
          </a:bodyPr>
          <a:lstStyle/>
          <a:p>
            <a:pPr algn="ctr">
              <a:lnSpc>
                <a:spcPts val="12161"/>
              </a:lnSpc>
            </a:pPr>
            <a:r>
              <a:rPr lang="en-US" sz="8686">
                <a:solidFill>
                  <a:srgbClr val="726151"/>
                </a:solidFill>
                <a:latin typeface="Roboto Slab"/>
              </a:rPr>
              <a:t>Các ràng buộc</a:t>
            </a:r>
          </a:p>
        </p:txBody>
      </p:sp>
      <p:sp>
        <p:nvSpPr>
          <p:cNvPr name="Freeform 8" id="8"/>
          <p:cNvSpPr/>
          <p:nvPr/>
        </p:nvSpPr>
        <p:spPr>
          <a:xfrm flipH="false" flipV="false" rot="0">
            <a:off x="2452652" y="3443632"/>
            <a:ext cx="6011916" cy="1254608"/>
          </a:xfrm>
          <a:custGeom>
            <a:avLst/>
            <a:gdLst/>
            <a:ahLst/>
            <a:cxnLst/>
            <a:rect r="r" b="b" t="t" l="l"/>
            <a:pathLst>
              <a:path h="1254608" w="6011916">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639268" y="3759217"/>
            <a:ext cx="6323532" cy="629920"/>
          </a:xfrm>
          <a:prstGeom prst="rect">
            <a:avLst/>
          </a:prstGeom>
        </p:spPr>
        <p:txBody>
          <a:bodyPr anchor="t" rtlCol="false" tIns="0" lIns="0" bIns="0" rIns="0">
            <a:spAutoFit/>
          </a:bodyPr>
          <a:lstStyle/>
          <a:p>
            <a:pPr marL="798826" indent="-399413" lvl="1">
              <a:lnSpc>
                <a:spcPts val="5179"/>
              </a:lnSpc>
              <a:buFont typeface="Arial"/>
              <a:buChar char="•"/>
            </a:pPr>
            <a:r>
              <a:rPr lang="en-US" sz="3699">
                <a:solidFill>
                  <a:srgbClr val="726151"/>
                </a:solidFill>
                <a:latin typeface="Roboto Bold"/>
              </a:rPr>
              <a:t>Not null</a:t>
            </a:r>
          </a:p>
        </p:txBody>
      </p:sp>
      <p:sp>
        <p:nvSpPr>
          <p:cNvPr name="Freeform 10" id="10"/>
          <p:cNvSpPr/>
          <p:nvPr/>
        </p:nvSpPr>
        <p:spPr>
          <a:xfrm flipH="false" flipV="false" rot="0">
            <a:off x="2455360" y="5593360"/>
            <a:ext cx="6011916" cy="1254608"/>
          </a:xfrm>
          <a:custGeom>
            <a:avLst/>
            <a:gdLst/>
            <a:ahLst/>
            <a:cxnLst/>
            <a:rect r="r" b="b" t="t" l="l"/>
            <a:pathLst>
              <a:path h="1254608" w="6011916">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823176" y="5954055"/>
            <a:ext cx="6323532" cy="629920"/>
          </a:xfrm>
          <a:prstGeom prst="rect">
            <a:avLst/>
          </a:prstGeom>
        </p:spPr>
        <p:txBody>
          <a:bodyPr anchor="t" rtlCol="false" tIns="0" lIns="0" bIns="0" rIns="0">
            <a:spAutoFit/>
          </a:bodyPr>
          <a:lstStyle/>
          <a:p>
            <a:pPr marL="798826" indent="-399413" lvl="1">
              <a:lnSpc>
                <a:spcPts val="5179"/>
              </a:lnSpc>
              <a:buFont typeface="Arial"/>
              <a:buChar char="•"/>
            </a:pPr>
            <a:r>
              <a:rPr lang="en-US" sz="3699">
                <a:solidFill>
                  <a:srgbClr val="726151"/>
                </a:solidFill>
                <a:latin typeface="Roboto Bold"/>
              </a:rPr>
              <a:t>Default</a:t>
            </a:r>
          </a:p>
        </p:txBody>
      </p:sp>
      <p:sp>
        <p:nvSpPr>
          <p:cNvPr name="TextBox 12" id="12"/>
          <p:cNvSpPr txBox="true"/>
          <p:nvPr/>
        </p:nvSpPr>
        <p:spPr>
          <a:xfrm rot="0">
            <a:off x="3689102" y="4826953"/>
            <a:ext cx="11867377" cy="556895"/>
          </a:xfrm>
          <a:prstGeom prst="rect">
            <a:avLst/>
          </a:prstGeom>
        </p:spPr>
        <p:txBody>
          <a:bodyPr anchor="t" rtlCol="false" tIns="0" lIns="0" bIns="0" rIns="0">
            <a:spAutoFit/>
          </a:bodyPr>
          <a:lstStyle/>
          <a:p>
            <a:pPr>
              <a:lnSpc>
                <a:spcPts val="4480"/>
              </a:lnSpc>
            </a:pPr>
            <a:r>
              <a:rPr lang="en-US" sz="3200">
                <a:solidFill>
                  <a:srgbClr val="726151"/>
                </a:solidFill>
                <a:latin typeface="Roboto"/>
              </a:rPr>
              <a:t> Đảm bảo cột không chứa giá trị null</a:t>
            </a:r>
          </a:p>
        </p:txBody>
      </p:sp>
      <p:sp>
        <p:nvSpPr>
          <p:cNvPr name="Freeform 13" id="13"/>
          <p:cNvSpPr/>
          <p:nvPr/>
        </p:nvSpPr>
        <p:spPr>
          <a:xfrm flipH="false" flipV="false" rot="0">
            <a:off x="2639268" y="7832435"/>
            <a:ext cx="6011916" cy="1254608"/>
          </a:xfrm>
          <a:custGeom>
            <a:avLst/>
            <a:gdLst/>
            <a:ahLst/>
            <a:cxnLst/>
            <a:rect r="r" b="b" t="t" l="l"/>
            <a:pathLst>
              <a:path h="1254608" w="6011916">
                <a:moveTo>
                  <a:pt x="0" y="0"/>
                </a:moveTo>
                <a:lnTo>
                  <a:pt x="6011915" y="0"/>
                </a:lnTo>
                <a:lnTo>
                  <a:pt x="6011915" y="1254608"/>
                </a:lnTo>
                <a:lnTo>
                  <a:pt x="0" y="12546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2816359" y="8111441"/>
            <a:ext cx="6323532" cy="629920"/>
          </a:xfrm>
          <a:prstGeom prst="rect">
            <a:avLst/>
          </a:prstGeom>
        </p:spPr>
        <p:txBody>
          <a:bodyPr anchor="t" rtlCol="false" tIns="0" lIns="0" bIns="0" rIns="0">
            <a:spAutoFit/>
          </a:bodyPr>
          <a:lstStyle/>
          <a:p>
            <a:pPr marL="798826" indent="-399413" lvl="1">
              <a:lnSpc>
                <a:spcPts val="5179"/>
              </a:lnSpc>
              <a:buFont typeface="Arial"/>
              <a:buChar char="•"/>
            </a:pPr>
            <a:r>
              <a:rPr lang="en-US" sz="3699">
                <a:solidFill>
                  <a:srgbClr val="726151"/>
                </a:solidFill>
                <a:latin typeface="Roboto Bold"/>
              </a:rPr>
              <a:t>Unique</a:t>
            </a:r>
          </a:p>
        </p:txBody>
      </p:sp>
      <p:sp>
        <p:nvSpPr>
          <p:cNvPr name="TextBox 15" id="15"/>
          <p:cNvSpPr txBox="true"/>
          <p:nvPr/>
        </p:nvSpPr>
        <p:spPr>
          <a:xfrm rot="0">
            <a:off x="3689102" y="9220393"/>
            <a:ext cx="11867377" cy="556895"/>
          </a:xfrm>
          <a:prstGeom prst="rect">
            <a:avLst/>
          </a:prstGeom>
        </p:spPr>
        <p:txBody>
          <a:bodyPr anchor="t" rtlCol="false" tIns="0" lIns="0" bIns="0" rIns="0">
            <a:spAutoFit/>
          </a:bodyPr>
          <a:lstStyle/>
          <a:p>
            <a:pPr>
              <a:lnSpc>
                <a:spcPts val="4480"/>
              </a:lnSpc>
            </a:pPr>
            <a:r>
              <a:rPr lang="en-US" sz="3200">
                <a:solidFill>
                  <a:srgbClr val="726151"/>
                </a:solidFill>
                <a:latin typeface="Roboto"/>
              </a:rPr>
              <a:t>Đảm báo tất cả các giá trị trong một cột là khác nhau</a:t>
            </a:r>
          </a:p>
        </p:txBody>
      </p:sp>
      <p:sp>
        <p:nvSpPr>
          <p:cNvPr name="TextBox 16" id="16"/>
          <p:cNvSpPr txBox="true"/>
          <p:nvPr/>
        </p:nvSpPr>
        <p:spPr>
          <a:xfrm rot="0">
            <a:off x="3689102" y="7144321"/>
            <a:ext cx="11867377" cy="556895"/>
          </a:xfrm>
          <a:prstGeom prst="rect">
            <a:avLst/>
          </a:prstGeom>
        </p:spPr>
        <p:txBody>
          <a:bodyPr anchor="t" rtlCol="false" tIns="0" lIns="0" bIns="0" rIns="0">
            <a:spAutoFit/>
          </a:bodyPr>
          <a:lstStyle/>
          <a:p>
            <a:pPr>
              <a:lnSpc>
                <a:spcPts val="4480"/>
              </a:lnSpc>
            </a:pPr>
            <a:r>
              <a:rPr lang="en-US" sz="3200">
                <a:solidFill>
                  <a:srgbClr val="726151"/>
                </a:solidFill>
                <a:latin typeface="Roboto"/>
              </a:rPr>
              <a:t>Cung cấp giá trị mặc định cho cột khi không có giá trị chỉ định.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1279815">
            <a:off x="16479612" y="1697"/>
            <a:ext cx="3616776" cy="7883980"/>
          </a:xfrm>
          <a:custGeom>
            <a:avLst/>
            <a:gdLst/>
            <a:ahLst/>
            <a:cxnLst/>
            <a:rect r="r" b="b" t="t" l="l"/>
            <a:pathLst>
              <a:path h="7883980" w="3616776">
                <a:moveTo>
                  <a:pt x="0" y="0"/>
                </a:moveTo>
                <a:lnTo>
                  <a:pt x="3616776" y="0"/>
                </a:lnTo>
                <a:lnTo>
                  <a:pt x="3616776" y="7883980"/>
                </a:lnTo>
                <a:lnTo>
                  <a:pt x="0" y="788398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4169" y="6326281"/>
            <a:ext cx="6493940" cy="6529555"/>
          </a:xfrm>
          <a:custGeom>
            <a:avLst/>
            <a:gdLst/>
            <a:ahLst/>
            <a:cxnLst/>
            <a:rect r="r" b="b" t="t" l="l"/>
            <a:pathLst>
              <a:path h="6529555" w="6493940">
                <a:moveTo>
                  <a:pt x="0" y="0"/>
                </a:moveTo>
                <a:lnTo>
                  <a:pt x="6493939" y="0"/>
                </a:lnTo>
                <a:lnTo>
                  <a:pt x="6493939"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368370">
            <a:off x="-636901" y="4079291"/>
            <a:ext cx="2689927" cy="1649410"/>
          </a:xfrm>
          <a:custGeom>
            <a:avLst/>
            <a:gdLst/>
            <a:ahLst/>
            <a:cxnLst/>
            <a:rect r="r" b="b" t="t" l="l"/>
            <a:pathLst>
              <a:path h="1649410" w="2689927">
                <a:moveTo>
                  <a:pt x="0" y="0"/>
                </a:moveTo>
                <a:lnTo>
                  <a:pt x="2689928" y="0"/>
                </a:lnTo>
                <a:lnTo>
                  <a:pt x="2689928" y="1649410"/>
                </a:lnTo>
                <a:lnTo>
                  <a:pt x="0" y="1649410"/>
                </a:lnTo>
                <a:lnTo>
                  <a:pt x="0" y="0"/>
                </a:lnTo>
                <a:close/>
              </a:path>
            </a:pathLst>
          </a:custGeom>
          <a:blipFill>
            <a:blip r:embed="rId6">
              <a:extLst>
                <a:ext uri="{96DAC541-7B7A-43D3-8B79-37D633B846F1}">
                  <asvg:svgBlip xmlns:asvg="http://schemas.microsoft.com/office/drawing/2016/SVG/main" r:embed="rId7"/>
                </a:ext>
              </a:extLst>
            </a:blip>
            <a:stretch>
              <a:fillRect l="-74740" t="0" r="0" b="0"/>
            </a:stretch>
          </a:blipFill>
        </p:spPr>
      </p:sp>
      <p:sp>
        <p:nvSpPr>
          <p:cNvPr name="Freeform 5" id="5"/>
          <p:cNvSpPr/>
          <p:nvPr/>
        </p:nvSpPr>
        <p:spPr>
          <a:xfrm flipH="false" flipV="true" rot="8309932">
            <a:off x="7582" y="6646127"/>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221849" y="3244468"/>
            <a:ext cx="12135707" cy="5307995"/>
          </a:xfrm>
          <a:custGeom>
            <a:avLst/>
            <a:gdLst/>
            <a:ahLst/>
            <a:cxnLst/>
            <a:rect r="r" b="b" t="t" l="l"/>
            <a:pathLst>
              <a:path h="5307995" w="12135707">
                <a:moveTo>
                  <a:pt x="0" y="0"/>
                </a:moveTo>
                <a:lnTo>
                  <a:pt x="12135707" y="0"/>
                </a:lnTo>
                <a:lnTo>
                  <a:pt x="12135707" y="5307995"/>
                </a:lnTo>
                <a:lnTo>
                  <a:pt x="0" y="5307995"/>
                </a:lnTo>
                <a:lnTo>
                  <a:pt x="0" y="0"/>
                </a:lnTo>
                <a:close/>
              </a:path>
            </a:pathLst>
          </a:custGeom>
          <a:blipFill>
            <a:blip r:embed="rId10"/>
            <a:stretch>
              <a:fillRect l="0" t="0" r="0" b="0"/>
            </a:stretch>
          </a:blipFill>
        </p:spPr>
      </p:sp>
      <p:sp>
        <p:nvSpPr>
          <p:cNvPr name="TextBox 7" id="7"/>
          <p:cNvSpPr txBox="true"/>
          <p:nvPr/>
        </p:nvSpPr>
        <p:spPr>
          <a:xfrm rot="0">
            <a:off x="4744532" y="696204"/>
            <a:ext cx="9090341" cy="2066399"/>
          </a:xfrm>
          <a:prstGeom prst="rect">
            <a:avLst/>
          </a:prstGeom>
        </p:spPr>
        <p:txBody>
          <a:bodyPr anchor="t" rtlCol="false" tIns="0" lIns="0" bIns="0" rIns="0">
            <a:spAutoFit/>
          </a:bodyPr>
          <a:lstStyle/>
          <a:p>
            <a:pPr algn="ctr">
              <a:lnSpc>
                <a:spcPts val="16828"/>
              </a:lnSpc>
            </a:pPr>
            <a:r>
              <a:rPr lang="en-US" sz="12020">
                <a:solidFill>
                  <a:srgbClr val="726151"/>
                </a:solidFill>
                <a:latin typeface="Roboto Slab"/>
              </a:rPr>
              <a:t>Ví dụ</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10800000">
            <a:off x="12176714" y="-1555083"/>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0" y="5143500"/>
            <a:ext cx="3616776" cy="7883980"/>
          </a:xfrm>
          <a:custGeom>
            <a:avLst/>
            <a:gdLst/>
            <a:ahLst/>
            <a:cxnLst/>
            <a:rect r="r" b="b" t="t" l="l"/>
            <a:pathLst>
              <a:path h="7883980" w="3616776">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235645" y="3953226"/>
            <a:ext cx="10738764" cy="4326974"/>
          </a:xfrm>
          <a:custGeom>
            <a:avLst/>
            <a:gdLst/>
            <a:ahLst/>
            <a:cxnLst/>
            <a:rect r="r" b="b" t="t" l="l"/>
            <a:pathLst>
              <a:path h="4326974" w="10738764">
                <a:moveTo>
                  <a:pt x="0" y="0"/>
                </a:moveTo>
                <a:lnTo>
                  <a:pt x="10738763" y="0"/>
                </a:lnTo>
                <a:lnTo>
                  <a:pt x="10738763" y="4326975"/>
                </a:lnTo>
                <a:lnTo>
                  <a:pt x="0" y="4326975"/>
                </a:lnTo>
                <a:lnTo>
                  <a:pt x="0" y="0"/>
                </a:lnTo>
                <a:close/>
              </a:path>
            </a:pathLst>
          </a:custGeom>
          <a:blipFill>
            <a:blip r:embed="rId10"/>
            <a:stretch>
              <a:fillRect l="0" t="0" r="0" b="0"/>
            </a:stretch>
          </a:blipFill>
        </p:spPr>
      </p:sp>
      <p:sp>
        <p:nvSpPr>
          <p:cNvPr name="TextBox 8" id="8"/>
          <p:cNvSpPr txBox="true"/>
          <p:nvPr/>
        </p:nvSpPr>
        <p:spPr>
          <a:xfrm rot="0">
            <a:off x="4899215" y="2296277"/>
            <a:ext cx="7757182" cy="1356660"/>
          </a:xfrm>
          <a:prstGeom prst="rect">
            <a:avLst/>
          </a:prstGeom>
        </p:spPr>
        <p:txBody>
          <a:bodyPr anchor="t" rtlCol="false" tIns="0" lIns="0" bIns="0" rIns="0">
            <a:spAutoFit/>
          </a:bodyPr>
          <a:lstStyle/>
          <a:p>
            <a:pPr algn="ctr">
              <a:lnSpc>
                <a:spcPts val="10007"/>
              </a:lnSpc>
            </a:pPr>
            <a:r>
              <a:rPr lang="en-US" sz="7148">
                <a:solidFill>
                  <a:srgbClr val="726151"/>
                </a:solidFill>
                <a:latin typeface="Absolutely Sharp "/>
              </a:rPr>
              <a:t>Create Account table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10800000">
            <a:off x="12176714" y="-1555083"/>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0" y="5143500"/>
            <a:ext cx="3616776" cy="7883980"/>
          </a:xfrm>
          <a:custGeom>
            <a:avLst/>
            <a:gdLst/>
            <a:ahLst/>
            <a:cxnLst/>
            <a:rect r="r" b="b" t="t" l="l"/>
            <a:pathLst>
              <a:path h="7883980" w="3616776">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856459" y="4005418"/>
            <a:ext cx="11827826" cy="4473113"/>
          </a:xfrm>
          <a:custGeom>
            <a:avLst/>
            <a:gdLst/>
            <a:ahLst/>
            <a:cxnLst/>
            <a:rect r="r" b="b" t="t" l="l"/>
            <a:pathLst>
              <a:path h="4473113" w="11827826">
                <a:moveTo>
                  <a:pt x="0" y="0"/>
                </a:moveTo>
                <a:lnTo>
                  <a:pt x="11827826" y="0"/>
                </a:lnTo>
                <a:lnTo>
                  <a:pt x="11827826" y="4473113"/>
                </a:lnTo>
                <a:lnTo>
                  <a:pt x="0" y="4473113"/>
                </a:lnTo>
                <a:lnTo>
                  <a:pt x="0" y="0"/>
                </a:lnTo>
                <a:close/>
              </a:path>
            </a:pathLst>
          </a:custGeom>
          <a:blipFill>
            <a:blip r:embed="rId10"/>
            <a:stretch>
              <a:fillRect l="0" t="0" r="0" b="0"/>
            </a:stretch>
          </a:blipFill>
        </p:spPr>
      </p:sp>
      <p:sp>
        <p:nvSpPr>
          <p:cNvPr name="TextBox 8" id="8"/>
          <p:cNvSpPr txBox="true"/>
          <p:nvPr/>
        </p:nvSpPr>
        <p:spPr>
          <a:xfrm rot="0">
            <a:off x="4899215" y="2296277"/>
            <a:ext cx="7757182" cy="1356660"/>
          </a:xfrm>
          <a:prstGeom prst="rect">
            <a:avLst/>
          </a:prstGeom>
        </p:spPr>
        <p:txBody>
          <a:bodyPr anchor="t" rtlCol="false" tIns="0" lIns="0" bIns="0" rIns="0">
            <a:spAutoFit/>
          </a:bodyPr>
          <a:lstStyle/>
          <a:p>
            <a:pPr algn="ctr">
              <a:lnSpc>
                <a:spcPts val="10007"/>
              </a:lnSpc>
            </a:pPr>
            <a:r>
              <a:rPr lang="en-US" sz="7148">
                <a:solidFill>
                  <a:srgbClr val="726151"/>
                </a:solidFill>
                <a:latin typeface="Absolutely Sharp "/>
              </a:rPr>
              <a:t>Create User_Infor table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1279815">
            <a:off x="16479612" y="1697"/>
            <a:ext cx="3616776" cy="7883980"/>
          </a:xfrm>
          <a:custGeom>
            <a:avLst/>
            <a:gdLst/>
            <a:ahLst/>
            <a:cxnLst/>
            <a:rect r="r" b="b" t="t" l="l"/>
            <a:pathLst>
              <a:path h="7883980" w="3616776">
                <a:moveTo>
                  <a:pt x="0" y="0"/>
                </a:moveTo>
                <a:lnTo>
                  <a:pt x="3616776" y="0"/>
                </a:lnTo>
                <a:lnTo>
                  <a:pt x="3616776" y="7883980"/>
                </a:lnTo>
                <a:lnTo>
                  <a:pt x="0" y="788398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4169" y="6326281"/>
            <a:ext cx="6493940" cy="6529555"/>
          </a:xfrm>
          <a:custGeom>
            <a:avLst/>
            <a:gdLst/>
            <a:ahLst/>
            <a:cxnLst/>
            <a:rect r="r" b="b" t="t" l="l"/>
            <a:pathLst>
              <a:path h="6529555" w="6493940">
                <a:moveTo>
                  <a:pt x="0" y="0"/>
                </a:moveTo>
                <a:lnTo>
                  <a:pt x="6493939" y="0"/>
                </a:lnTo>
                <a:lnTo>
                  <a:pt x="6493939"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368370">
            <a:off x="-636901" y="4079291"/>
            <a:ext cx="2689927" cy="1649410"/>
          </a:xfrm>
          <a:custGeom>
            <a:avLst/>
            <a:gdLst/>
            <a:ahLst/>
            <a:cxnLst/>
            <a:rect r="r" b="b" t="t" l="l"/>
            <a:pathLst>
              <a:path h="1649410" w="2689927">
                <a:moveTo>
                  <a:pt x="0" y="0"/>
                </a:moveTo>
                <a:lnTo>
                  <a:pt x="2689928" y="0"/>
                </a:lnTo>
                <a:lnTo>
                  <a:pt x="2689928" y="1649410"/>
                </a:lnTo>
                <a:lnTo>
                  <a:pt x="0" y="1649410"/>
                </a:lnTo>
                <a:lnTo>
                  <a:pt x="0" y="0"/>
                </a:lnTo>
                <a:close/>
              </a:path>
            </a:pathLst>
          </a:custGeom>
          <a:blipFill>
            <a:blip r:embed="rId6">
              <a:extLst>
                <a:ext uri="{96DAC541-7B7A-43D3-8B79-37D633B846F1}">
                  <asvg:svgBlip xmlns:asvg="http://schemas.microsoft.com/office/drawing/2016/SVG/main" r:embed="rId7"/>
                </a:ext>
              </a:extLst>
            </a:blip>
            <a:stretch>
              <a:fillRect l="-74740" t="0" r="0" b="0"/>
            </a:stretch>
          </a:blipFill>
        </p:spPr>
      </p:sp>
      <p:sp>
        <p:nvSpPr>
          <p:cNvPr name="Freeform 5" id="5"/>
          <p:cNvSpPr/>
          <p:nvPr/>
        </p:nvSpPr>
        <p:spPr>
          <a:xfrm flipH="false" flipV="true" rot="8309932">
            <a:off x="7582" y="6646127"/>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955605" y="3375351"/>
            <a:ext cx="12376790" cy="6480937"/>
          </a:xfrm>
          <a:custGeom>
            <a:avLst/>
            <a:gdLst/>
            <a:ahLst/>
            <a:cxnLst/>
            <a:rect r="r" b="b" t="t" l="l"/>
            <a:pathLst>
              <a:path h="6480937" w="12376790">
                <a:moveTo>
                  <a:pt x="0" y="0"/>
                </a:moveTo>
                <a:lnTo>
                  <a:pt x="12376790" y="0"/>
                </a:lnTo>
                <a:lnTo>
                  <a:pt x="12376790" y="6480937"/>
                </a:lnTo>
                <a:lnTo>
                  <a:pt x="0" y="64809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909032" y="3943687"/>
            <a:ext cx="8888821" cy="5158346"/>
          </a:xfrm>
          <a:custGeom>
            <a:avLst/>
            <a:gdLst/>
            <a:ahLst/>
            <a:cxnLst/>
            <a:rect r="r" b="b" t="t" l="l"/>
            <a:pathLst>
              <a:path h="5158346" w="8888821">
                <a:moveTo>
                  <a:pt x="0" y="0"/>
                </a:moveTo>
                <a:lnTo>
                  <a:pt x="8888822" y="0"/>
                </a:lnTo>
                <a:lnTo>
                  <a:pt x="8888822" y="5158346"/>
                </a:lnTo>
                <a:lnTo>
                  <a:pt x="0" y="5158346"/>
                </a:lnTo>
                <a:lnTo>
                  <a:pt x="0" y="0"/>
                </a:lnTo>
                <a:close/>
              </a:path>
            </a:pathLst>
          </a:custGeom>
          <a:blipFill>
            <a:blip r:embed="rId12"/>
            <a:stretch>
              <a:fillRect l="0" t="0" r="0" b="0"/>
            </a:stretch>
          </a:blipFill>
        </p:spPr>
      </p:sp>
      <p:sp>
        <p:nvSpPr>
          <p:cNvPr name="TextBox 8" id="8"/>
          <p:cNvSpPr txBox="true"/>
          <p:nvPr/>
        </p:nvSpPr>
        <p:spPr>
          <a:xfrm rot="0">
            <a:off x="4008560" y="590550"/>
            <a:ext cx="10837326" cy="2159224"/>
          </a:xfrm>
          <a:prstGeom prst="rect">
            <a:avLst/>
          </a:prstGeom>
        </p:spPr>
        <p:txBody>
          <a:bodyPr anchor="t" rtlCol="false" tIns="0" lIns="0" bIns="0" rIns="0">
            <a:spAutoFit/>
          </a:bodyPr>
          <a:lstStyle/>
          <a:p>
            <a:pPr algn="ctr">
              <a:lnSpc>
                <a:spcPts val="15833"/>
              </a:lnSpc>
            </a:pPr>
            <a:r>
              <a:rPr lang="en-US" sz="11309">
                <a:solidFill>
                  <a:srgbClr val="726151"/>
                </a:solidFill>
                <a:latin typeface="Absolutely Sharp "/>
              </a:rPr>
              <a:t>MySQL in ExpressJS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9476746" y="4926616"/>
            <a:ext cx="5615293" cy="2601595"/>
          </a:xfrm>
          <a:prstGeom prst="rect">
            <a:avLst/>
          </a:prstGeom>
        </p:spPr>
        <p:txBody>
          <a:bodyPr anchor="t" rtlCol="false" tIns="0" lIns="0" bIns="0" rIns="0">
            <a:spAutoFit/>
          </a:bodyPr>
          <a:lstStyle/>
          <a:p>
            <a:pPr algn="ctr">
              <a:lnSpc>
                <a:spcPts val="5179"/>
              </a:lnSpc>
            </a:pPr>
            <a:r>
              <a:rPr lang="en-US" sz="3699">
                <a:solidFill>
                  <a:srgbClr val="726151"/>
                </a:solidFill>
                <a:latin typeface="Roboto Bold"/>
              </a:rPr>
              <a:t>SELECT</a:t>
            </a:r>
            <a:r>
              <a:rPr lang="en-US" sz="3699">
                <a:solidFill>
                  <a:srgbClr val="726151"/>
                </a:solidFill>
                <a:latin typeface="Roboto"/>
              </a:rPr>
              <a:t> các bản ghi từ bảng user_infor khi </a:t>
            </a:r>
            <a:r>
              <a:rPr lang="en-US" sz="3699">
                <a:solidFill>
                  <a:srgbClr val="726151"/>
                </a:solidFill>
                <a:latin typeface="Roboto Bold"/>
              </a:rPr>
              <a:t>user_id</a:t>
            </a:r>
            <a:r>
              <a:rPr lang="en-US" sz="3699">
                <a:solidFill>
                  <a:srgbClr val="726151"/>
                </a:solidFill>
                <a:latin typeface="Roboto"/>
              </a:rPr>
              <a:t> bằng giá trị được chỉ định “</a:t>
            </a:r>
            <a:r>
              <a:rPr lang="en-US" sz="3699">
                <a:solidFill>
                  <a:srgbClr val="726151"/>
                </a:solidFill>
                <a:latin typeface="Roboto Bold"/>
              </a:rPr>
              <a:t>userId</a:t>
            </a:r>
            <a:r>
              <a:rPr lang="en-US" sz="3699">
                <a:solidFill>
                  <a:srgbClr val="726151"/>
                </a:solidFill>
                <a:latin typeface="Roboto"/>
              </a:rPr>
              <a:t>”</a:t>
            </a:r>
          </a:p>
        </p:txBody>
      </p:sp>
      <p:sp>
        <p:nvSpPr>
          <p:cNvPr name="Freeform 3" id="3"/>
          <p:cNvSpPr/>
          <p:nvPr/>
        </p:nvSpPr>
        <p:spPr>
          <a:xfrm flipH="false" flipV="false" rot="0">
            <a:off x="-1699183" y="-1162878"/>
            <a:ext cx="5114585" cy="5142635"/>
          </a:xfrm>
          <a:custGeom>
            <a:avLst/>
            <a:gdLst/>
            <a:ahLst/>
            <a:cxnLst/>
            <a:rect r="r" b="b" t="t" l="l"/>
            <a:pathLst>
              <a:path h="5142635" w="5114585">
                <a:moveTo>
                  <a:pt x="0" y="0"/>
                </a:moveTo>
                <a:lnTo>
                  <a:pt x="5114584" y="0"/>
                </a:lnTo>
                <a:lnTo>
                  <a:pt x="5114584" y="5142636"/>
                </a:lnTo>
                <a:lnTo>
                  <a:pt x="0" y="51426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367110" y="330677"/>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406504" y="568489"/>
            <a:ext cx="2909455" cy="1433568"/>
          </a:xfrm>
          <a:custGeom>
            <a:avLst/>
            <a:gdLst/>
            <a:ahLst/>
            <a:cxnLst/>
            <a:rect r="r" b="b" t="t" l="l"/>
            <a:pathLst>
              <a:path h="1433568" w="2909455">
                <a:moveTo>
                  <a:pt x="2909455" y="0"/>
                </a:moveTo>
                <a:lnTo>
                  <a:pt x="0" y="0"/>
                </a:lnTo>
                <a:lnTo>
                  <a:pt x="0" y="1433568"/>
                </a:lnTo>
                <a:lnTo>
                  <a:pt x="2909455" y="1433568"/>
                </a:lnTo>
                <a:lnTo>
                  <a:pt x="290945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978457" y="3979758"/>
            <a:ext cx="3616776" cy="7883980"/>
          </a:xfrm>
          <a:custGeom>
            <a:avLst/>
            <a:gdLst/>
            <a:ahLst/>
            <a:cxnLst/>
            <a:rect r="r" b="b" t="t" l="l"/>
            <a:pathLst>
              <a:path h="7883980" w="3616776">
                <a:moveTo>
                  <a:pt x="0" y="0"/>
                </a:moveTo>
                <a:lnTo>
                  <a:pt x="3616776" y="0"/>
                </a:lnTo>
                <a:lnTo>
                  <a:pt x="3616776" y="7883979"/>
                </a:lnTo>
                <a:lnTo>
                  <a:pt x="0" y="7883979"/>
                </a:lnTo>
                <a:lnTo>
                  <a:pt x="0"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99481" y="4189730"/>
            <a:ext cx="8388212" cy="4483677"/>
          </a:xfrm>
          <a:custGeom>
            <a:avLst/>
            <a:gdLst/>
            <a:ahLst/>
            <a:cxnLst/>
            <a:rect r="r" b="b" t="t" l="l"/>
            <a:pathLst>
              <a:path h="4483677" w="8388212">
                <a:moveTo>
                  <a:pt x="0" y="0"/>
                </a:moveTo>
                <a:lnTo>
                  <a:pt x="8388212" y="0"/>
                </a:lnTo>
                <a:lnTo>
                  <a:pt x="8388212" y="4483676"/>
                </a:lnTo>
                <a:lnTo>
                  <a:pt x="0" y="4483676"/>
                </a:lnTo>
                <a:lnTo>
                  <a:pt x="0" y="0"/>
                </a:lnTo>
                <a:close/>
              </a:path>
            </a:pathLst>
          </a:custGeom>
          <a:blipFill>
            <a:blip r:embed="rId10"/>
            <a:stretch>
              <a:fillRect l="0" t="0" r="0" b="0"/>
            </a:stretch>
          </a:blipFill>
        </p:spPr>
      </p:sp>
      <p:sp>
        <p:nvSpPr>
          <p:cNvPr name="TextBox 8" id="8"/>
          <p:cNvSpPr txBox="true"/>
          <p:nvPr/>
        </p:nvSpPr>
        <p:spPr>
          <a:xfrm rot="0">
            <a:off x="4596723" y="610565"/>
            <a:ext cx="9094554" cy="2663824"/>
          </a:xfrm>
          <a:prstGeom prst="rect">
            <a:avLst/>
          </a:prstGeom>
        </p:spPr>
        <p:txBody>
          <a:bodyPr anchor="t" rtlCol="false" tIns="0" lIns="0" bIns="0" rIns="0">
            <a:spAutoFit/>
          </a:bodyPr>
          <a:lstStyle/>
          <a:p>
            <a:pPr algn="ctr">
              <a:lnSpc>
                <a:spcPts val="19600"/>
              </a:lnSpc>
            </a:pPr>
            <a:r>
              <a:rPr lang="en-US" sz="14000">
                <a:solidFill>
                  <a:srgbClr val="726151"/>
                </a:solidFill>
                <a:latin typeface="Absolutely Sharp "/>
              </a:rPr>
              <a:t>Usage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9640033" y="5076825"/>
            <a:ext cx="5615293" cy="1944370"/>
          </a:xfrm>
          <a:prstGeom prst="rect">
            <a:avLst/>
          </a:prstGeom>
        </p:spPr>
        <p:txBody>
          <a:bodyPr anchor="t" rtlCol="false" tIns="0" lIns="0" bIns="0" rIns="0">
            <a:spAutoFit/>
          </a:bodyPr>
          <a:lstStyle/>
          <a:p>
            <a:pPr algn="ctr">
              <a:lnSpc>
                <a:spcPts val="5179"/>
              </a:lnSpc>
            </a:pPr>
            <a:r>
              <a:rPr lang="en-US" sz="3699">
                <a:solidFill>
                  <a:srgbClr val="726151"/>
                </a:solidFill>
                <a:latin typeface="Roboto Bold"/>
              </a:rPr>
              <a:t>INSERT </a:t>
            </a:r>
            <a:r>
              <a:rPr lang="en-US" sz="3699">
                <a:solidFill>
                  <a:srgbClr val="726151"/>
                </a:solidFill>
                <a:latin typeface="Roboto"/>
              </a:rPr>
              <a:t>bản ghi vào bảng </a:t>
            </a:r>
            <a:r>
              <a:rPr lang="en-US" sz="3699">
                <a:solidFill>
                  <a:srgbClr val="726151"/>
                </a:solidFill>
                <a:latin typeface="Roboto Bold"/>
              </a:rPr>
              <a:t>Account</a:t>
            </a:r>
            <a:r>
              <a:rPr lang="en-US" sz="3699">
                <a:solidFill>
                  <a:srgbClr val="726151"/>
                </a:solidFill>
                <a:latin typeface="Roboto"/>
              </a:rPr>
              <a:t> tập giá trị </a:t>
            </a:r>
            <a:r>
              <a:rPr lang="en-US" sz="3699">
                <a:solidFill>
                  <a:srgbClr val="726151"/>
                </a:solidFill>
                <a:latin typeface="Roboto Bold"/>
              </a:rPr>
              <a:t>(username, password)</a:t>
            </a:r>
          </a:p>
        </p:txBody>
      </p:sp>
      <p:sp>
        <p:nvSpPr>
          <p:cNvPr name="Freeform 3" id="3"/>
          <p:cNvSpPr/>
          <p:nvPr/>
        </p:nvSpPr>
        <p:spPr>
          <a:xfrm flipH="false" flipV="false" rot="0">
            <a:off x="-1699183" y="-1162878"/>
            <a:ext cx="5114585" cy="5142635"/>
          </a:xfrm>
          <a:custGeom>
            <a:avLst/>
            <a:gdLst/>
            <a:ahLst/>
            <a:cxnLst/>
            <a:rect r="r" b="b" t="t" l="l"/>
            <a:pathLst>
              <a:path h="5142635" w="5114585">
                <a:moveTo>
                  <a:pt x="0" y="0"/>
                </a:moveTo>
                <a:lnTo>
                  <a:pt x="5114584" y="0"/>
                </a:lnTo>
                <a:lnTo>
                  <a:pt x="5114584" y="5142636"/>
                </a:lnTo>
                <a:lnTo>
                  <a:pt x="0" y="51426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367110" y="330677"/>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406504" y="568489"/>
            <a:ext cx="2909455" cy="1433568"/>
          </a:xfrm>
          <a:custGeom>
            <a:avLst/>
            <a:gdLst/>
            <a:ahLst/>
            <a:cxnLst/>
            <a:rect r="r" b="b" t="t" l="l"/>
            <a:pathLst>
              <a:path h="1433568" w="2909455">
                <a:moveTo>
                  <a:pt x="2909455" y="0"/>
                </a:moveTo>
                <a:lnTo>
                  <a:pt x="0" y="0"/>
                </a:lnTo>
                <a:lnTo>
                  <a:pt x="0" y="1433568"/>
                </a:lnTo>
                <a:lnTo>
                  <a:pt x="2909455" y="1433568"/>
                </a:lnTo>
                <a:lnTo>
                  <a:pt x="290945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978457" y="3979758"/>
            <a:ext cx="3616776" cy="7883980"/>
          </a:xfrm>
          <a:custGeom>
            <a:avLst/>
            <a:gdLst/>
            <a:ahLst/>
            <a:cxnLst/>
            <a:rect r="r" b="b" t="t" l="l"/>
            <a:pathLst>
              <a:path h="7883980" w="3616776">
                <a:moveTo>
                  <a:pt x="0" y="0"/>
                </a:moveTo>
                <a:lnTo>
                  <a:pt x="3616776" y="0"/>
                </a:lnTo>
                <a:lnTo>
                  <a:pt x="3616776" y="7883979"/>
                </a:lnTo>
                <a:lnTo>
                  <a:pt x="0" y="7883979"/>
                </a:lnTo>
                <a:lnTo>
                  <a:pt x="0"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28754" y="4372033"/>
            <a:ext cx="8613323" cy="3766536"/>
          </a:xfrm>
          <a:custGeom>
            <a:avLst/>
            <a:gdLst/>
            <a:ahLst/>
            <a:cxnLst/>
            <a:rect r="r" b="b" t="t" l="l"/>
            <a:pathLst>
              <a:path h="3766536" w="8613323">
                <a:moveTo>
                  <a:pt x="0" y="0"/>
                </a:moveTo>
                <a:lnTo>
                  <a:pt x="8613322" y="0"/>
                </a:lnTo>
                <a:lnTo>
                  <a:pt x="8613322" y="3766537"/>
                </a:lnTo>
                <a:lnTo>
                  <a:pt x="0" y="3766537"/>
                </a:lnTo>
                <a:lnTo>
                  <a:pt x="0" y="0"/>
                </a:lnTo>
                <a:close/>
              </a:path>
            </a:pathLst>
          </a:custGeom>
          <a:blipFill>
            <a:blip r:embed="rId10"/>
            <a:stretch>
              <a:fillRect l="0" t="0" r="0" b="0"/>
            </a:stretch>
          </a:blipFill>
        </p:spPr>
      </p:sp>
      <p:sp>
        <p:nvSpPr>
          <p:cNvPr name="TextBox 8" id="8"/>
          <p:cNvSpPr txBox="true"/>
          <p:nvPr/>
        </p:nvSpPr>
        <p:spPr>
          <a:xfrm rot="0">
            <a:off x="4596723" y="610565"/>
            <a:ext cx="9094554" cy="2663824"/>
          </a:xfrm>
          <a:prstGeom prst="rect">
            <a:avLst/>
          </a:prstGeom>
        </p:spPr>
        <p:txBody>
          <a:bodyPr anchor="t" rtlCol="false" tIns="0" lIns="0" bIns="0" rIns="0">
            <a:spAutoFit/>
          </a:bodyPr>
          <a:lstStyle/>
          <a:p>
            <a:pPr algn="ctr">
              <a:lnSpc>
                <a:spcPts val="19600"/>
              </a:lnSpc>
            </a:pPr>
            <a:r>
              <a:rPr lang="en-US" sz="14000">
                <a:solidFill>
                  <a:srgbClr val="726151"/>
                </a:solidFill>
                <a:latin typeface="Absolutely Sharp "/>
              </a:rPr>
              <a:t>Usage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true" flipV="false" rot="0">
            <a:off x="-779688" y="5143500"/>
            <a:ext cx="3616776" cy="7883980"/>
          </a:xfrm>
          <a:custGeom>
            <a:avLst/>
            <a:gdLst/>
            <a:ahLst/>
            <a:cxnLst/>
            <a:rect r="r" b="b" t="t" l="l"/>
            <a:pathLst>
              <a:path h="7883980" w="3616776">
                <a:moveTo>
                  <a:pt x="3616776" y="0"/>
                </a:moveTo>
                <a:lnTo>
                  <a:pt x="0" y="0"/>
                </a:lnTo>
                <a:lnTo>
                  <a:pt x="0" y="7883980"/>
                </a:lnTo>
                <a:lnTo>
                  <a:pt x="3616776" y="7883980"/>
                </a:lnTo>
                <a:lnTo>
                  <a:pt x="3616776"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39486" y="-1321993"/>
            <a:ext cx="5114585" cy="5142635"/>
          </a:xfrm>
          <a:custGeom>
            <a:avLst/>
            <a:gdLst/>
            <a:ahLst/>
            <a:cxnLst/>
            <a:rect r="r" b="b" t="t" l="l"/>
            <a:pathLst>
              <a:path h="5142635" w="5114585">
                <a:moveTo>
                  <a:pt x="0" y="0"/>
                </a:moveTo>
                <a:lnTo>
                  <a:pt x="5114585" y="0"/>
                </a:lnTo>
                <a:lnTo>
                  <a:pt x="5114585" y="5142635"/>
                </a:lnTo>
                <a:lnTo>
                  <a:pt x="0" y="5142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10800000">
            <a:off x="753760" y="-1555083"/>
            <a:ext cx="2450438" cy="4185866"/>
          </a:xfrm>
          <a:custGeom>
            <a:avLst/>
            <a:gdLst/>
            <a:ahLst/>
            <a:cxnLst/>
            <a:rect r="r" b="b" t="t" l="l"/>
            <a:pathLst>
              <a:path h="4185866" w="2450438">
                <a:moveTo>
                  <a:pt x="0" y="4185865"/>
                </a:moveTo>
                <a:lnTo>
                  <a:pt x="2450438" y="4185865"/>
                </a:lnTo>
                <a:lnTo>
                  <a:pt x="2450438" y="0"/>
                </a:lnTo>
                <a:lnTo>
                  <a:pt x="0" y="0"/>
                </a:lnTo>
                <a:lnTo>
                  <a:pt x="0" y="418586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955212">
            <a:off x="3204198" y="532540"/>
            <a:ext cx="2909455" cy="1433568"/>
          </a:xfrm>
          <a:custGeom>
            <a:avLst/>
            <a:gdLst/>
            <a:ahLst/>
            <a:cxnLst/>
            <a:rect r="r" b="b" t="t" l="l"/>
            <a:pathLst>
              <a:path h="1433568" w="2909455">
                <a:moveTo>
                  <a:pt x="0" y="0"/>
                </a:moveTo>
                <a:lnTo>
                  <a:pt x="2909454" y="0"/>
                </a:lnTo>
                <a:lnTo>
                  <a:pt x="2909454" y="1433568"/>
                </a:lnTo>
                <a:lnTo>
                  <a:pt x="0" y="14335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3869895" y="6157860"/>
            <a:ext cx="6493940" cy="6529555"/>
          </a:xfrm>
          <a:custGeom>
            <a:avLst/>
            <a:gdLst/>
            <a:ahLst/>
            <a:cxnLst/>
            <a:rect r="r" b="b" t="t" l="l"/>
            <a:pathLst>
              <a:path h="6529555" w="6493940">
                <a:moveTo>
                  <a:pt x="0" y="0"/>
                </a:moveTo>
                <a:lnTo>
                  <a:pt x="6493939" y="0"/>
                </a:lnTo>
                <a:lnTo>
                  <a:pt x="6493939"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31629">
            <a:off x="14076378" y="6833542"/>
            <a:ext cx="4700392" cy="1649410"/>
          </a:xfrm>
          <a:custGeom>
            <a:avLst/>
            <a:gdLst/>
            <a:ahLst/>
            <a:cxnLst/>
            <a:rect r="r" b="b" t="t" l="l"/>
            <a:pathLst>
              <a:path h="1649410" w="4700392">
                <a:moveTo>
                  <a:pt x="0" y="0"/>
                </a:moveTo>
                <a:lnTo>
                  <a:pt x="4700392" y="0"/>
                </a:lnTo>
                <a:lnTo>
                  <a:pt x="4700392" y="1649411"/>
                </a:lnTo>
                <a:lnTo>
                  <a:pt x="0" y="16494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2909932">
            <a:off x="16777063" y="7194684"/>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277720">
            <a:off x="16398988" y="-143677"/>
            <a:ext cx="3637262" cy="7928637"/>
          </a:xfrm>
          <a:custGeom>
            <a:avLst/>
            <a:gdLst/>
            <a:ahLst/>
            <a:cxnLst/>
            <a:rect r="r" b="b" t="t" l="l"/>
            <a:pathLst>
              <a:path h="7928637" w="3637262">
                <a:moveTo>
                  <a:pt x="0" y="0"/>
                </a:moveTo>
                <a:lnTo>
                  <a:pt x="3637262" y="0"/>
                </a:lnTo>
                <a:lnTo>
                  <a:pt x="3637262" y="7928637"/>
                </a:lnTo>
                <a:lnTo>
                  <a:pt x="0" y="7928637"/>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pic>
        <p:nvPicPr>
          <p:cNvPr name="Picture 10" id="10">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0" t="0" r="0" b="0"/>
          <a:stretch>
            <a:fillRect/>
          </a:stretch>
        </p:blipFill>
        <p:spPr>
          <a:xfrm flipH="false" flipV="false" rot="0">
            <a:off x="1840230" y="1028700"/>
            <a:ext cx="14607540" cy="8229600"/>
          </a:xfrm>
          <a:prstGeom prst="rect">
            <a:avLst/>
          </a:prstGeom>
        </p:spPr>
      </p:pic>
      <p:sp>
        <p:nvSpPr>
          <p:cNvPr name="TextBox 11" id="11"/>
          <p:cNvSpPr txBox="true"/>
          <p:nvPr/>
        </p:nvSpPr>
        <p:spPr>
          <a:xfrm rot="0">
            <a:off x="1665468" y="-76046"/>
            <a:ext cx="8522595" cy="1950719"/>
          </a:xfrm>
          <a:prstGeom prst="rect">
            <a:avLst/>
          </a:prstGeom>
        </p:spPr>
        <p:txBody>
          <a:bodyPr anchor="t" rtlCol="false" tIns="0" lIns="0" bIns="0" rIns="0">
            <a:spAutoFit/>
          </a:bodyPr>
          <a:lstStyle/>
          <a:p>
            <a:pPr algn="ctr">
              <a:lnSpc>
                <a:spcPts val="15399"/>
              </a:lnSpc>
            </a:pPr>
            <a:r>
              <a:rPr lang="en-US" sz="10999">
                <a:solidFill>
                  <a:srgbClr val="726151"/>
                </a:solidFill>
                <a:latin typeface="Angella White"/>
              </a:rPr>
              <a:t>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10057392">
            <a:off x="14012330" y="6199221"/>
            <a:ext cx="6493940" cy="6529555"/>
          </a:xfrm>
          <a:custGeom>
            <a:avLst/>
            <a:gdLst/>
            <a:ahLst/>
            <a:cxnLst/>
            <a:rect r="r" b="b" t="t" l="l"/>
            <a:pathLst>
              <a:path h="6529555" w="6493940">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65954">
            <a:off x="12535028" y="7387601"/>
            <a:ext cx="4700392" cy="1649410"/>
          </a:xfrm>
          <a:custGeom>
            <a:avLst/>
            <a:gdLst/>
            <a:ahLst/>
            <a:cxnLst/>
            <a:rect r="r" b="b" t="t" l="l"/>
            <a:pathLst>
              <a:path h="1649410" w="4700392">
                <a:moveTo>
                  <a:pt x="0" y="0"/>
                </a:moveTo>
                <a:lnTo>
                  <a:pt x="4700392" y="0"/>
                </a:lnTo>
                <a:lnTo>
                  <a:pt x="4700392" y="1649411"/>
                </a:lnTo>
                <a:lnTo>
                  <a:pt x="0" y="1649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124391">
            <a:off x="16034081" y="6470997"/>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640436" y="2958424"/>
            <a:ext cx="14413863" cy="6000750"/>
          </a:xfrm>
          <a:prstGeom prst="rect">
            <a:avLst/>
          </a:prstGeom>
        </p:spPr>
        <p:txBody>
          <a:bodyPr anchor="t" rtlCol="false" tIns="0" lIns="0" bIns="0" rIns="0">
            <a:spAutoFit/>
          </a:bodyPr>
          <a:lstStyle/>
          <a:p>
            <a:pPr>
              <a:lnSpc>
                <a:spcPts val="7950"/>
              </a:lnSpc>
            </a:pPr>
            <a:r>
              <a:rPr lang="en-US" sz="5000">
                <a:solidFill>
                  <a:srgbClr val="726151"/>
                </a:solidFill>
                <a:latin typeface="Roboto Condensed"/>
              </a:rPr>
              <a:t>1. Giới thiệu</a:t>
            </a:r>
          </a:p>
          <a:p>
            <a:pPr>
              <a:lnSpc>
                <a:spcPts val="7950"/>
              </a:lnSpc>
            </a:pPr>
            <a:r>
              <a:rPr lang="en-US" sz="5000">
                <a:solidFill>
                  <a:srgbClr val="726151"/>
                </a:solidFill>
                <a:latin typeface="Roboto Condensed"/>
              </a:rPr>
              <a:t>2. Thuật ngữ</a:t>
            </a:r>
          </a:p>
          <a:p>
            <a:pPr>
              <a:lnSpc>
                <a:spcPts val="7950"/>
              </a:lnSpc>
            </a:pPr>
            <a:r>
              <a:rPr lang="en-US" sz="5000">
                <a:solidFill>
                  <a:srgbClr val="726151"/>
                </a:solidFill>
                <a:latin typeface="Roboto Condensed"/>
              </a:rPr>
              <a:t>3. Đặc trưng</a:t>
            </a:r>
          </a:p>
          <a:p>
            <a:pPr>
              <a:lnSpc>
                <a:spcPts val="7950"/>
              </a:lnSpc>
            </a:pPr>
            <a:r>
              <a:rPr lang="en-US" sz="5000">
                <a:solidFill>
                  <a:srgbClr val="726151"/>
                </a:solidFill>
                <a:latin typeface="Roboto Condensed"/>
              </a:rPr>
              <a:t>4. Ưu - nhược điểm</a:t>
            </a:r>
          </a:p>
          <a:p>
            <a:pPr>
              <a:lnSpc>
                <a:spcPts val="7950"/>
              </a:lnSpc>
            </a:pPr>
            <a:r>
              <a:rPr lang="en-US" sz="5000">
                <a:solidFill>
                  <a:srgbClr val="726151"/>
                </a:solidFill>
                <a:latin typeface="Roboto Condensed"/>
              </a:rPr>
              <a:t>5. Phiên bản và cài đặt</a:t>
            </a:r>
          </a:p>
          <a:p>
            <a:pPr>
              <a:lnSpc>
                <a:spcPts val="7950"/>
              </a:lnSpc>
            </a:pPr>
            <a:r>
              <a:rPr lang="en-US" sz="5000">
                <a:solidFill>
                  <a:srgbClr val="726151"/>
                </a:solidFill>
                <a:latin typeface="Roboto Condensed"/>
              </a:rPr>
              <a:t>6. Sử dụng MongoDB cho website bằng ExpressJS </a:t>
            </a:r>
          </a:p>
        </p:txBody>
      </p:sp>
      <p:sp>
        <p:nvSpPr>
          <p:cNvPr name="TextBox 6" id="6"/>
          <p:cNvSpPr txBox="true"/>
          <p:nvPr/>
        </p:nvSpPr>
        <p:spPr>
          <a:xfrm rot="0">
            <a:off x="2640436" y="714375"/>
            <a:ext cx="7671395" cy="1553937"/>
          </a:xfrm>
          <a:prstGeom prst="rect">
            <a:avLst/>
          </a:prstGeom>
        </p:spPr>
        <p:txBody>
          <a:bodyPr anchor="t" rtlCol="false" tIns="0" lIns="0" bIns="0" rIns="0">
            <a:spAutoFit/>
          </a:bodyPr>
          <a:lstStyle/>
          <a:p>
            <a:pPr>
              <a:lnSpc>
                <a:spcPts val="11474"/>
              </a:lnSpc>
            </a:pPr>
            <a:r>
              <a:rPr lang="en-US" sz="8196">
                <a:solidFill>
                  <a:srgbClr val="726151"/>
                </a:solidFill>
                <a:latin typeface="Absolutely Sharp "/>
              </a:rPr>
              <a:t>II. MongoDB</a:t>
            </a:r>
          </a:p>
        </p:txBody>
      </p:sp>
      <p:sp>
        <p:nvSpPr>
          <p:cNvPr name="Freeform 7" id="7"/>
          <p:cNvSpPr/>
          <p:nvPr/>
        </p:nvSpPr>
        <p:spPr>
          <a:xfrm flipH="true" flipV="false" rot="1363955">
            <a:off x="-1407618" y="-242438"/>
            <a:ext cx="3637262" cy="7928637"/>
          </a:xfrm>
          <a:custGeom>
            <a:avLst/>
            <a:gdLst/>
            <a:ahLst/>
            <a:cxnLst/>
            <a:rect r="r" b="b" t="t" l="l"/>
            <a:pathLst>
              <a:path h="7928637" w="3637262">
                <a:moveTo>
                  <a:pt x="3637262" y="0"/>
                </a:moveTo>
                <a:lnTo>
                  <a:pt x="0" y="0"/>
                </a:lnTo>
                <a:lnTo>
                  <a:pt x="0" y="7928637"/>
                </a:lnTo>
                <a:lnTo>
                  <a:pt x="3637262" y="7928637"/>
                </a:lnTo>
                <a:lnTo>
                  <a:pt x="3637262"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2657615" y="1304937"/>
            <a:ext cx="5936359" cy="2663824"/>
          </a:xfrm>
          <a:prstGeom prst="rect">
            <a:avLst/>
          </a:prstGeom>
        </p:spPr>
        <p:txBody>
          <a:bodyPr anchor="t" rtlCol="false" tIns="0" lIns="0" bIns="0" rIns="0">
            <a:spAutoFit/>
          </a:bodyPr>
          <a:lstStyle/>
          <a:p>
            <a:pPr>
              <a:lnSpc>
                <a:spcPts val="19600"/>
              </a:lnSpc>
            </a:pPr>
            <a:r>
              <a:rPr lang="en-US" sz="14000">
                <a:solidFill>
                  <a:srgbClr val="726151"/>
                </a:solidFill>
                <a:latin typeface="Absolutely Sharp "/>
              </a:rPr>
              <a:t>Members</a:t>
            </a:r>
          </a:p>
        </p:txBody>
      </p:sp>
      <p:sp>
        <p:nvSpPr>
          <p:cNvPr name="Freeform 3" id="3"/>
          <p:cNvSpPr/>
          <p:nvPr/>
        </p:nvSpPr>
        <p:spPr>
          <a:xfrm flipH="false" flipV="false" rot="-10057392">
            <a:off x="14012330" y="6199221"/>
            <a:ext cx="6493940" cy="6529555"/>
          </a:xfrm>
          <a:custGeom>
            <a:avLst/>
            <a:gdLst/>
            <a:ahLst/>
            <a:cxnLst/>
            <a:rect r="r" b="b" t="t" l="l"/>
            <a:pathLst>
              <a:path h="6529555" w="6493940">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065954">
            <a:off x="12535028" y="7387601"/>
            <a:ext cx="4700392" cy="1649410"/>
          </a:xfrm>
          <a:custGeom>
            <a:avLst/>
            <a:gdLst/>
            <a:ahLst/>
            <a:cxnLst/>
            <a:rect r="r" b="b" t="t" l="l"/>
            <a:pathLst>
              <a:path h="1649410" w="4700392">
                <a:moveTo>
                  <a:pt x="0" y="0"/>
                </a:moveTo>
                <a:lnTo>
                  <a:pt x="4700392" y="0"/>
                </a:lnTo>
                <a:lnTo>
                  <a:pt x="4700392" y="1649411"/>
                </a:lnTo>
                <a:lnTo>
                  <a:pt x="0" y="1649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124391">
            <a:off x="15612139" y="6421325"/>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1363955">
            <a:off x="-1407618" y="-242438"/>
            <a:ext cx="3637262" cy="7928637"/>
          </a:xfrm>
          <a:custGeom>
            <a:avLst/>
            <a:gdLst/>
            <a:ahLst/>
            <a:cxnLst/>
            <a:rect r="r" b="b" t="t" l="l"/>
            <a:pathLst>
              <a:path h="7928637" w="3637262">
                <a:moveTo>
                  <a:pt x="3637262" y="0"/>
                </a:moveTo>
                <a:lnTo>
                  <a:pt x="0" y="0"/>
                </a:lnTo>
                <a:lnTo>
                  <a:pt x="0" y="7928637"/>
                </a:lnTo>
                <a:lnTo>
                  <a:pt x="3637262" y="7928637"/>
                </a:lnTo>
                <a:lnTo>
                  <a:pt x="3637262"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3620304" y="6862919"/>
            <a:ext cx="9077593" cy="663671"/>
          </a:xfrm>
          <a:prstGeom prst="rect">
            <a:avLst/>
          </a:prstGeom>
        </p:spPr>
        <p:txBody>
          <a:bodyPr anchor="t" rtlCol="false" tIns="0" lIns="0" bIns="0" rIns="0">
            <a:spAutoFit/>
          </a:bodyPr>
          <a:lstStyle/>
          <a:p>
            <a:pPr algn="just">
              <a:lnSpc>
                <a:spcPts val="5419"/>
              </a:lnSpc>
            </a:pPr>
            <a:r>
              <a:rPr lang="en-US" sz="3871">
                <a:solidFill>
                  <a:srgbClr val="726151"/>
                </a:solidFill>
                <a:latin typeface="Roboto Slab"/>
              </a:rPr>
              <a:t>Nguyễn Thị Quỳnh Anh - 22520064</a:t>
            </a:r>
          </a:p>
        </p:txBody>
      </p:sp>
      <p:sp>
        <p:nvSpPr>
          <p:cNvPr name="TextBox 8" id="8"/>
          <p:cNvSpPr txBox="true"/>
          <p:nvPr/>
        </p:nvSpPr>
        <p:spPr>
          <a:xfrm rot="0">
            <a:off x="3579920" y="4755801"/>
            <a:ext cx="9077593" cy="663671"/>
          </a:xfrm>
          <a:prstGeom prst="rect">
            <a:avLst/>
          </a:prstGeom>
        </p:spPr>
        <p:txBody>
          <a:bodyPr anchor="t" rtlCol="false" tIns="0" lIns="0" bIns="0" rIns="0">
            <a:spAutoFit/>
          </a:bodyPr>
          <a:lstStyle/>
          <a:p>
            <a:pPr algn="just">
              <a:lnSpc>
                <a:spcPts val="5419"/>
              </a:lnSpc>
            </a:pPr>
            <a:r>
              <a:rPr lang="en-US" sz="3871">
                <a:solidFill>
                  <a:srgbClr val="726151"/>
                </a:solidFill>
                <a:latin typeface="Roboto Slab"/>
              </a:rPr>
              <a:t>Nguyễn Trần Lan Phương - 22521168</a:t>
            </a:r>
          </a:p>
        </p:txBody>
      </p:sp>
      <p:sp>
        <p:nvSpPr>
          <p:cNvPr name="TextBox 9" id="9"/>
          <p:cNvSpPr txBox="true"/>
          <p:nvPr/>
        </p:nvSpPr>
        <p:spPr>
          <a:xfrm rot="0">
            <a:off x="3579920" y="5808723"/>
            <a:ext cx="9077593" cy="663671"/>
          </a:xfrm>
          <a:prstGeom prst="rect">
            <a:avLst/>
          </a:prstGeom>
        </p:spPr>
        <p:txBody>
          <a:bodyPr anchor="t" rtlCol="false" tIns="0" lIns="0" bIns="0" rIns="0">
            <a:spAutoFit/>
          </a:bodyPr>
          <a:lstStyle/>
          <a:p>
            <a:pPr algn="just">
              <a:lnSpc>
                <a:spcPts val="5419"/>
              </a:lnSpc>
            </a:pPr>
            <a:r>
              <a:rPr lang="en-US" sz="3871">
                <a:solidFill>
                  <a:srgbClr val="726151"/>
                </a:solidFill>
                <a:latin typeface="Roboto Slab"/>
              </a:rPr>
              <a:t>Võ Đặng Phương Thùy - 22521459</a:t>
            </a:r>
          </a:p>
        </p:txBody>
      </p:sp>
      <p:sp>
        <p:nvSpPr>
          <p:cNvPr name="TextBox 10" id="10"/>
          <p:cNvSpPr txBox="true"/>
          <p:nvPr/>
        </p:nvSpPr>
        <p:spPr>
          <a:xfrm rot="0">
            <a:off x="4762761" y="9191625"/>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329663" y="809625"/>
            <a:ext cx="10868223" cy="1892299"/>
          </a:xfrm>
          <a:prstGeom prst="rect">
            <a:avLst/>
          </a:prstGeom>
        </p:spPr>
        <p:txBody>
          <a:bodyPr anchor="t" rtlCol="false" tIns="0" lIns="0" bIns="0" rIns="0">
            <a:spAutoFit/>
          </a:bodyPr>
          <a:lstStyle/>
          <a:p>
            <a:pPr marL="2374905" indent="-1187453" lvl="1">
              <a:lnSpc>
                <a:spcPts val="15400"/>
              </a:lnSpc>
              <a:buAutoNum type="arabicPeriod" startAt="1"/>
            </a:pPr>
            <a:r>
              <a:rPr lang="en-US" sz="11000">
                <a:solidFill>
                  <a:srgbClr val="726151"/>
                </a:solidFill>
                <a:latin typeface="Roboto Slab"/>
              </a:rPr>
              <a:t>Giới thiệu</a:t>
            </a:r>
          </a:p>
        </p:txBody>
      </p:sp>
      <p:grpSp>
        <p:nvGrpSpPr>
          <p:cNvPr name="Group 3" id="3"/>
          <p:cNvGrpSpPr/>
          <p:nvPr/>
        </p:nvGrpSpPr>
        <p:grpSpPr>
          <a:xfrm rot="-10800000">
            <a:off x="12923488" y="-1444450"/>
            <a:ext cx="7015142" cy="5679421"/>
            <a:chOff x="0" y="0"/>
            <a:chExt cx="9353523" cy="7572561"/>
          </a:xfrm>
        </p:grpSpPr>
        <p:sp>
          <p:nvSpPr>
            <p:cNvPr name="Freeform 4" id="4"/>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true" flipV="false" rot="0">
            <a:off x="-1493547" y="4234970"/>
            <a:ext cx="3616776" cy="7883980"/>
          </a:xfrm>
          <a:custGeom>
            <a:avLst/>
            <a:gdLst/>
            <a:ahLst/>
            <a:cxnLst/>
            <a:rect r="r" b="b" t="t" l="l"/>
            <a:pathLst>
              <a:path h="7883980" w="3616776">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344518" y="2600624"/>
            <a:ext cx="6914782" cy="6657676"/>
          </a:xfrm>
          <a:custGeom>
            <a:avLst/>
            <a:gdLst/>
            <a:ahLst/>
            <a:cxnLst/>
            <a:rect r="r" b="b" t="t" l="l"/>
            <a:pathLst>
              <a:path h="6657676" w="6914782">
                <a:moveTo>
                  <a:pt x="0" y="0"/>
                </a:moveTo>
                <a:lnTo>
                  <a:pt x="6914782" y="0"/>
                </a:lnTo>
                <a:lnTo>
                  <a:pt x="6914782" y="6657676"/>
                </a:lnTo>
                <a:lnTo>
                  <a:pt x="0" y="6657676"/>
                </a:lnTo>
                <a:lnTo>
                  <a:pt x="0" y="0"/>
                </a:lnTo>
                <a:close/>
              </a:path>
            </a:pathLst>
          </a:custGeom>
          <a:blipFill>
            <a:blip r:embed="rId10"/>
            <a:stretch>
              <a:fillRect l="0" t="0" r="0" b="0"/>
            </a:stretch>
          </a:blipFill>
        </p:spPr>
      </p:sp>
      <p:sp>
        <p:nvSpPr>
          <p:cNvPr name="TextBox 9" id="9"/>
          <p:cNvSpPr txBox="true"/>
          <p:nvPr/>
        </p:nvSpPr>
        <p:spPr>
          <a:xfrm rot="0">
            <a:off x="1028700" y="3193413"/>
            <a:ext cx="7562134" cy="6064887"/>
          </a:xfrm>
          <a:prstGeom prst="rect">
            <a:avLst/>
          </a:prstGeom>
        </p:spPr>
        <p:txBody>
          <a:bodyPr anchor="t" rtlCol="false" tIns="0" lIns="0" bIns="0" rIns="0">
            <a:spAutoFit/>
          </a:bodyPr>
          <a:lstStyle/>
          <a:p>
            <a:pPr algn="just">
              <a:lnSpc>
                <a:spcPts val="5389"/>
              </a:lnSpc>
            </a:pPr>
            <a:r>
              <a:rPr lang="en-US" sz="3849">
                <a:solidFill>
                  <a:srgbClr val="726151"/>
                </a:solidFill>
                <a:latin typeface="Roboto"/>
              </a:rPr>
              <a:t> Là một hệ quản trị cơ sở dữ liệu</a:t>
            </a:r>
          </a:p>
          <a:p>
            <a:pPr algn="just" marL="831198" indent="-415599" lvl="1">
              <a:lnSpc>
                <a:spcPts val="5389"/>
              </a:lnSpc>
              <a:buFont typeface="Arial"/>
              <a:buChar char="•"/>
            </a:pPr>
            <a:r>
              <a:rPr lang="en-US" sz="3849">
                <a:solidFill>
                  <a:srgbClr val="726151"/>
                </a:solidFill>
                <a:latin typeface="Roboto"/>
              </a:rPr>
              <a:t>Open-source</a:t>
            </a:r>
          </a:p>
          <a:p>
            <a:pPr algn="just" marL="831198" indent="-415599" lvl="1">
              <a:lnSpc>
                <a:spcPts val="5389"/>
              </a:lnSpc>
              <a:buFont typeface="Arial"/>
              <a:buChar char="•"/>
            </a:pPr>
            <a:r>
              <a:rPr lang="en-US" sz="3849">
                <a:solidFill>
                  <a:srgbClr val="726151"/>
                </a:solidFill>
                <a:latin typeface="Roboto"/>
              </a:rPr>
              <a:t>NoSQL (Non-Relational SQL)</a:t>
            </a:r>
          </a:p>
          <a:p>
            <a:pPr algn="just" marL="831198" indent="-415599" lvl="1">
              <a:lnSpc>
                <a:spcPts val="5389"/>
              </a:lnSpc>
              <a:buFont typeface="Arial"/>
              <a:buChar char="•"/>
            </a:pPr>
            <a:r>
              <a:rPr lang="en-US" sz="3849">
                <a:solidFill>
                  <a:srgbClr val="726151"/>
                </a:solidFill>
                <a:latin typeface="Roboto"/>
              </a:rPr>
              <a:t>Document-oriented</a:t>
            </a:r>
          </a:p>
          <a:p>
            <a:pPr algn="just">
              <a:lnSpc>
                <a:spcPts val="5389"/>
              </a:lnSpc>
            </a:pPr>
            <a:r>
              <a:rPr lang="en-US" sz="3849">
                <a:solidFill>
                  <a:srgbClr val="726151"/>
                </a:solidFill>
                <a:latin typeface="Roboto"/>
              </a:rPr>
              <a:t>Lưu trữ dữ liệu dưới dạng cặp khóa - giá trị trong tài liệu BSON (JSON dạng nhị phân).</a:t>
            </a:r>
          </a:p>
          <a:p>
            <a:pPr algn="just">
              <a:lnSpc>
                <a:spcPts val="5389"/>
              </a:lnSpc>
            </a:pPr>
          </a:p>
          <a:p>
            <a:pPr algn="just">
              <a:lnSpc>
                <a:spcPts val="538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699183" y="-1162878"/>
            <a:ext cx="5114585" cy="5142635"/>
          </a:xfrm>
          <a:custGeom>
            <a:avLst/>
            <a:gdLst/>
            <a:ahLst/>
            <a:cxnLst/>
            <a:rect r="r" b="b" t="t" l="l"/>
            <a:pathLst>
              <a:path h="5142635" w="5114585">
                <a:moveTo>
                  <a:pt x="0" y="0"/>
                </a:moveTo>
                <a:lnTo>
                  <a:pt x="5114584" y="0"/>
                </a:lnTo>
                <a:lnTo>
                  <a:pt x="5114584" y="5142636"/>
                </a:lnTo>
                <a:lnTo>
                  <a:pt x="0" y="51426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7110" y="330677"/>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406504" y="568489"/>
            <a:ext cx="2909455" cy="1433568"/>
          </a:xfrm>
          <a:custGeom>
            <a:avLst/>
            <a:gdLst/>
            <a:ahLst/>
            <a:cxnLst/>
            <a:rect r="r" b="b" t="t" l="l"/>
            <a:pathLst>
              <a:path h="1433568" w="2909455">
                <a:moveTo>
                  <a:pt x="2909455" y="0"/>
                </a:moveTo>
                <a:lnTo>
                  <a:pt x="0" y="0"/>
                </a:lnTo>
                <a:lnTo>
                  <a:pt x="0" y="1433568"/>
                </a:lnTo>
                <a:lnTo>
                  <a:pt x="2909455" y="1433568"/>
                </a:lnTo>
                <a:lnTo>
                  <a:pt x="290945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978457" y="3979758"/>
            <a:ext cx="3616776" cy="7883980"/>
          </a:xfrm>
          <a:custGeom>
            <a:avLst/>
            <a:gdLst/>
            <a:ahLst/>
            <a:cxnLst/>
            <a:rect r="r" b="b" t="t" l="l"/>
            <a:pathLst>
              <a:path h="7883980" w="3616776">
                <a:moveTo>
                  <a:pt x="0" y="0"/>
                </a:moveTo>
                <a:lnTo>
                  <a:pt x="3616776" y="0"/>
                </a:lnTo>
                <a:lnTo>
                  <a:pt x="3616776" y="7883979"/>
                </a:lnTo>
                <a:lnTo>
                  <a:pt x="0" y="7883979"/>
                </a:lnTo>
                <a:lnTo>
                  <a:pt x="0"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858023" y="2923810"/>
            <a:ext cx="12571953" cy="6334490"/>
          </a:xfrm>
          <a:custGeom>
            <a:avLst/>
            <a:gdLst/>
            <a:ahLst/>
            <a:cxnLst/>
            <a:rect r="r" b="b" t="t" l="l"/>
            <a:pathLst>
              <a:path h="6334490" w="12571953">
                <a:moveTo>
                  <a:pt x="0" y="0"/>
                </a:moveTo>
                <a:lnTo>
                  <a:pt x="12571954" y="0"/>
                </a:lnTo>
                <a:lnTo>
                  <a:pt x="12571954" y="6334490"/>
                </a:lnTo>
                <a:lnTo>
                  <a:pt x="0" y="6334490"/>
                </a:lnTo>
                <a:lnTo>
                  <a:pt x="0" y="0"/>
                </a:lnTo>
                <a:close/>
              </a:path>
            </a:pathLst>
          </a:custGeom>
          <a:blipFill>
            <a:blip r:embed="rId10"/>
            <a:stretch>
              <a:fillRect l="0" t="0" r="0" b="0"/>
            </a:stretch>
          </a:blipFill>
        </p:spPr>
      </p:sp>
      <p:sp>
        <p:nvSpPr>
          <p:cNvPr name="TextBox 7" id="7"/>
          <p:cNvSpPr txBox="true"/>
          <p:nvPr/>
        </p:nvSpPr>
        <p:spPr>
          <a:xfrm rot="0">
            <a:off x="2858023" y="392259"/>
            <a:ext cx="10949618" cy="1892299"/>
          </a:xfrm>
          <a:prstGeom prst="rect">
            <a:avLst/>
          </a:prstGeom>
        </p:spPr>
        <p:txBody>
          <a:bodyPr anchor="t" rtlCol="false" tIns="0" lIns="0" bIns="0" rIns="0">
            <a:spAutoFit/>
          </a:bodyPr>
          <a:lstStyle/>
          <a:p>
            <a:pPr algn="just">
              <a:lnSpc>
                <a:spcPts val="15400"/>
              </a:lnSpc>
            </a:pPr>
            <a:r>
              <a:rPr lang="en-US" sz="11000">
                <a:solidFill>
                  <a:srgbClr val="726151"/>
                </a:solidFill>
                <a:latin typeface="Roboto Slab"/>
              </a:rPr>
              <a:t>2. Thuật ngữ</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10057392">
            <a:off x="14012330" y="6199221"/>
            <a:ext cx="6493940" cy="6529555"/>
          </a:xfrm>
          <a:custGeom>
            <a:avLst/>
            <a:gdLst/>
            <a:ahLst/>
            <a:cxnLst/>
            <a:rect r="r" b="b" t="t" l="l"/>
            <a:pathLst>
              <a:path h="6529555" w="6493940">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59919">
            <a:off x="15709405" y="3868840"/>
            <a:ext cx="4700392" cy="1649410"/>
          </a:xfrm>
          <a:custGeom>
            <a:avLst/>
            <a:gdLst/>
            <a:ahLst/>
            <a:cxnLst/>
            <a:rect r="r" b="b" t="t" l="l"/>
            <a:pathLst>
              <a:path h="1649410" w="4700392">
                <a:moveTo>
                  <a:pt x="0" y="0"/>
                </a:moveTo>
                <a:lnTo>
                  <a:pt x="4700392" y="0"/>
                </a:lnTo>
                <a:lnTo>
                  <a:pt x="4700392" y="1649410"/>
                </a:lnTo>
                <a:lnTo>
                  <a:pt x="0" y="1649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801328">
            <a:off x="17062781" y="7165367"/>
            <a:ext cx="2450438" cy="4185866"/>
          </a:xfrm>
          <a:custGeom>
            <a:avLst/>
            <a:gdLst/>
            <a:ahLst/>
            <a:cxnLst/>
            <a:rect r="r" b="b" t="t" l="l"/>
            <a:pathLst>
              <a:path h="4185866" w="2450438">
                <a:moveTo>
                  <a:pt x="0" y="0"/>
                </a:moveTo>
                <a:lnTo>
                  <a:pt x="2450438" y="0"/>
                </a:lnTo>
                <a:lnTo>
                  <a:pt x="2450438" y="4185866"/>
                </a:lnTo>
                <a:lnTo>
                  <a:pt x="0" y="41858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1741598">
            <a:off x="-1504725" y="-1565846"/>
            <a:ext cx="3350281" cy="7303064"/>
          </a:xfrm>
          <a:custGeom>
            <a:avLst/>
            <a:gdLst/>
            <a:ahLst/>
            <a:cxnLst/>
            <a:rect r="r" b="b" t="t" l="l"/>
            <a:pathLst>
              <a:path h="7303064" w="3350281">
                <a:moveTo>
                  <a:pt x="3350281" y="0"/>
                </a:moveTo>
                <a:lnTo>
                  <a:pt x="0" y="0"/>
                </a:lnTo>
                <a:lnTo>
                  <a:pt x="0" y="7303064"/>
                </a:lnTo>
                <a:lnTo>
                  <a:pt x="3350281" y="7303064"/>
                </a:lnTo>
                <a:lnTo>
                  <a:pt x="3350281"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66775"/>
            <a:ext cx="6777140" cy="1533525"/>
          </a:xfrm>
          <a:prstGeom prst="rect">
            <a:avLst/>
          </a:prstGeom>
        </p:spPr>
        <p:txBody>
          <a:bodyPr anchor="t" rtlCol="false" tIns="0" lIns="0" bIns="0" rIns="0">
            <a:spAutoFit/>
          </a:bodyPr>
          <a:lstStyle/>
          <a:p>
            <a:pPr>
              <a:lnSpc>
                <a:spcPts val="12599"/>
              </a:lnSpc>
            </a:pPr>
            <a:r>
              <a:rPr lang="en-US" sz="9000">
                <a:solidFill>
                  <a:srgbClr val="726151"/>
                </a:solidFill>
                <a:latin typeface="Roboto Slab"/>
              </a:rPr>
              <a:t>3. Đặc trưng</a:t>
            </a:r>
          </a:p>
        </p:txBody>
      </p:sp>
      <p:sp>
        <p:nvSpPr>
          <p:cNvPr name="Freeform 7" id="7"/>
          <p:cNvSpPr/>
          <p:nvPr/>
        </p:nvSpPr>
        <p:spPr>
          <a:xfrm flipH="false" flipV="false" rot="0">
            <a:off x="8313366" y="1234399"/>
            <a:ext cx="4129818" cy="4114800"/>
          </a:xfrm>
          <a:custGeom>
            <a:avLst/>
            <a:gdLst/>
            <a:ahLst/>
            <a:cxnLst/>
            <a:rect r="r" b="b" t="t" l="l"/>
            <a:pathLst>
              <a:path h="4114800" w="4129818">
                <a:moveTo>
                  <a:pt x="0" y="0"/>
                </a:moveTo>
                <a:lnTo>
                  <a:pt x="4129818" y="0"/>
                </a:lnTo>
                <a:lnTo>
                  <a:pt x="412981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313366" y="5349199"/>
            <a:ext cx="4129818" cy="4114800"/>
          </a:xfrm>
          <a:custGeom>
            <a:avLst/>
            <a:gdLst/>
            <a:ahLst/>
            <a:cxnLst/>
            <a:rect r="r" b="b" t="t" l="l"/>
            <a:pathLst>
              <a:path h="4114800" w="4129818">
                <a:moveTo>
                  <a:pt x="0" y="0"/>
                </a:moveTo>
                <a:lnTo>
                  <a:pt x="4129818" y="0"/>
                </a:lnTo>
                <a:lnTo>
                  <a:pt x="412981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129482" y="1234399"/>
            <a:ext cx="4129818" cy="4114800"/>
          </a:xfrm>
          <a:custGeom>
            <a:avLst/>
            <a:gdLst/>
            <a:ahLst/>
            <a:cxnLst/>
            <a:rect r="r" b="b" t="t" l="l"/>
            <a:pathLst>
              <a:path h="4114800" w="4129818">
                <a:moveTo>
                  <a:pt x="0" y="0"/>
                </a:moveTo>
                <a:lnTo>
                  <a:pt x="4129818" y="0"/>
                </a:lnTo>
                <a:lnTo>
                  <a:pt x="412981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3129482" y="5349199"/>
            <a:ext cx="4129818" cy="4114800"/>
          </a:xfrm>
          <a:custGeom>
            <a:avLst/>
            <a:gdLst/>
            <a:ahLst/>
            <a:cxnLst/>
            <a:rect r="r" b="b" t="t" l="l"/>
            <a:pathLst>
              <a:path h="4114800" w="4129818">
                <a:moveTo>
                  <a:pt x="0" y="0"/>
                </a:moveTo>
                <a:lnTo>
                  <a:pt x="4129818" y="0"/>
                </a:lnTo>
                <a:lnTo>
                  <a:pt x="412981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8984566" y="2753954"/>
            <a:ext cx="2787419" cy="537845"/>
          </a:xfrm>
          <a:prstGeom prst="rect">
            <a:avLst/>
          </a:prstGeom>
        </p:spPr>
        <p:txBody>
          <a:bodyPr anchor="t" rtlCol="false" tIns="0" lIns="0" bIns="0" rIns="0">
            <a:spAutoFit/>
          </a:bodyPr>
          <a:lstStyle/>
          <a:p>
            <a:pPr marL="690879" indent="-345439" lvl="1">
              <a:lnSpc>
                <a:spcPts val="4479"/>
              </a:lnSpc>
              <a:buAutoNum type="arabicPeriod" startAt="1"/>
            </a:pPr>
            <a:r>
              <a:rPr lang="en-US" sz="3199">
                <a:solidFill>
                  <a:srgbClr val="726151"/>
                </a:solidFill>
                <a:latin typeface="Kulachat Serif"/>
              </a:rPr>
              <a:t> Indexing</a:t>
            </a:r>
          </a:p>
        </p:txBody>
      </p:sp>
      <p:sp>
        <p:nvSpPr>
          <p:cNvPr name="Freeform 12" id="12"/>
          <p:cNvSpPr/>
          <p:nvPr/>
        </p:nvSpPr>
        <p:spPr>
          <a:xfrm flipH="false" flipV="false" rot="0">
            <a:off x="3704198" y="5349199"/>
            <a:ext cx="3923368" cy="3909101"/>
          </a:xfrm>
          <a:custGeom>
            <a:avLst/>
            <a:gdLst/>
            <a:ahLst/>
            <a:cxnLst/>
            <a:rect r="r" b="b" t="t" l="l"/>
            <a:pathLst>
              <a:path h="3909101" w="3923368">
                <a:moveTo>
                  <a:pt x="0" y="0"/>
                </a:moveTo>
                <a:lnTo>
                  <a:pt x="3923368" y="0"/>
                </a:lnTo>
                <a:lnTo>
                  <a:pt x="3923368" y="3909101"/>
                </a:lnTo>
                <a:lnTo>
                  <a:pt x="0" y="39091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272173" y="6765904"/>
            <a:ext cx="2787419" cy="537845"/>
          </a:xfrm>
          <a:prstGeom prst="rect">
            <a:avLst/>
          </a:prstGeom>
        </p:spPr>
        <p:txBody>
          <a:bodyPr anchor="t" rtlCol="false" tIns="0" lIns="0" bIns="0" rIns="0">
            <a:spAutoFit/>
          </a:bodyPr>
          <a:lstStyle/>
          <a:p>
            <a:pPr algn="ctr">
              <a:lnSpc>
                <a:spcPts val="4479"/>
              </a:lnSpc>
            </a:pPr>
            <a:r>
              <a:rPr lang="en-US" sz="3199">
                <a:solidFill>
                  <a:srgbClr val="726151"/>
                </a:solidFill>
                <a:latin typeface="Kulachat Serif"/>
              </a:rPr>
              <a:t>3. Aggregation</a:t>
            </a:r>
          </a:p>
        </p:txBody>
      </p:sp>
      <p:sp>
        <p:nvSpPr>
          <p:cNvPr name="TextBox 14" id="14"/>
          <p:cNvSpPr txBox="true"/>
          <p:nvPr/>
        </p:nvSpPr>
        <p:spPr>
          <a:xfrm rot="0">
            <a:off x="13800682" y="2753954"/>
            <a:ext cx="2787419" cy="537845"/>
          </a:xfrm>
          <a:prstGeom prst="rect">
            <a:avLst/>
          </a:prstGeom>
        </p:spPr>
        <p:txBody>
          <a:bodyPr anchor="t" rtlCol="false" tIns="0" lIns="0" bIns="0" rIns="0">
            <a:spAutoFit/>
          </a:bodyPr>
          <a:lstStyle/>
          <a:p>
            <a:pPr algn="ctr">
              <a:lnSpc>
                <a:spcPts val="4479"/>
              </a:lnSpc>
            </a:pPr>
            <a:r>
              <a:rPr lang="en-US" sz="3199">
                <a:solidFill>
                  <a:srgbClr val="726151"/>
                </a:solidFill>
                <a:latin typeface="Kulachat Serif"/>
              </a:rPr>
              <a:t>2. Replication</a:t>
            </a:r>
          </a:p>
        </p:txBody>
      </p:sp>
      <p:sp>
        <p:nvSpPr>
          <p:cNvPr name="TextBox 15" id="15"/>
          <p:cNvSpPr txBox="true"/>
          <p:nvPr/>
        </p:nvSpPr>
        <p:spPr>
          <a:xfrm rot="0">
            <a:off x="8984566" y="6844967"/>
            <a:ext cx="2787419" cy="537845"/>
          </a:xfrm>
          <a:prstGeom prst="rect">
            <a:avLst/>
          </a:prstGeom>
        </p:spPr>
        <p:txBody>
          <a:bodyPr anchor="t" rtlCol="false" tIns="0" lIns="0" bIns="0" rIns="0">
            <a:spAutoFit/>
          </a:bodyPr>
          <a:lstStyle/>
          <a:p>
            <a:pPr algn="ctr">
              <a:lnSpc>
                <a:spcPts val="4479"/>
              </a:lnSpc>
            </a:pPr>
            <a:r>
              <a:rPr lang="en-US" sz="3199">
                <a:solidFill>
                  <a:srgbClr val="726151"/>
                </a:solidFill>
                <a:latin typeface="Kulachat Serif"/>
              </a:rPr>
              <a:t>4. Sharding</a:t>
            </a:r>
          </a:p>
        </p:txBody>
      </p:sp>
      <p:sp>
        <p:nvSpPr>
          <p:cNvPr name="TextBox 16" id="16"/>
          <p:cNvSpPr txBox="true"/>
          <p:nvPr/>
        </p:nvSpPr>
        <p:spPr>
          <a:xfrm rot="0">
            <a:off x="13599603" y="6844967"/>
            <a:ext cx="3189576" cy="537845"/>
          </a:xfrm>
          <a:prstGeom prst="rect">
            <a:avLst/>
          </a:prstGeom>
        </p:spPr>
        <p:txBody>
          <a:bodyPr anchor="t" rtlCol="false" tIns="0" lIns="0" bIns="0" rIns="0">
            <a:spAutoFit/>
          </a:bodyPr>
          <a:lstStyle/>
          <a:p>
            <a:pPr algn="ctr">
              <a:lnSpc>
                <a:spcPts val="4479"/>
              </a:lnSpc>
            </a:pPr>
            <a:r>
              <a:rPr lang="en-US" sz="3199">
                <a:solidFill>
                  <a:srgbClr val="726151"/>
                </a:solidFill>
                <a:latin typeface="Kulachat Serif"/>
              </a:rPr>
              <a:t>5. Load balancing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1279815">
            <a:off x="16479612" y="1697"/>
            <a:ext cx="3616776" cy="7883980"/>
          </a:xfrm>
          <a:custGeom>
            <a:avLst/>
            <a:gdLst/>
            <a:ahLst/>
            <a:cxnLst/>
            <a:rect r="r" b="b" t="t" l="l"/>
            <a:pathLst>
              <a:path h="7883980" w="3616776">
                <a:moveTo>
                  <a:pt x="0" y="0"/>
                </a:moveTo>
                <a:lnTo>
                  <a:pt x="3616776" y="0"/>
                </a:lnTo>
                <a:lnTo>
                  <a:pt x="3616776" y="7883980"/>
                </a:lnTo>
                <a:lnTo>
                  <a:pt x="0" y="788398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4169" y="6326281"/>
            <a:ext cx="6493940" cy="6529555"/>
          </a:xfrm>
          <a:custGeom>
            <a:avLst/>
            <a:gdLst/>
            <a:ahLst/>
            <a:cxnLst/>
            <a:rect r="r" b="b" t="t" l="l"/>
            <a:pathLst>
              <a:path h="6529555" w="6493940">
                <a:moveTo>
                  <a:pt x="0" y="0"/>
                </a:moveTo>
                <a:lnTo>
                  <a:pt x="6493939" y="0"/>
                </a:lnTo>
                <a:lnTo>
                  <a:pt x="6493939"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368370">
            <a:off x="-851415" y="3972931"/>
            <a:ext cx="2689927" cy="1649410"/>
          </a:xfrm>
          <a:custGeom>
            <a:avLst/>
            <a:gdLst/>
            <a:ahLst/>
            <a:cxnLst/>
            <a:rect r="r" b="b" t="t" l="l"/>
            <a:pathLst>
              <a:path h="1649410" w="2689927">
                <a:moveTo>
                  <a:pt x="0" y="0"/>
                </a:moveTo>
                <a:lnTo>
                  <a:pt x="2689928" y="0"/>
                </a:lnTo>
                <a:lnTo>
                  <a:pt x="2689928" y="1649410"/>
                </a:lnTo>
                <a:lnTo>
                  <a:pt x="0" y="1649410"/>
                </a:lnTo>
                <a:lnTo>
                  <a:pt x="0" y="0"/>
                </a:lnTo>
                <a:close/>
              </a:path>
            </a:pathLst>
          </a:custGeom>
          <a:blipFill>
            <a:blip r:embed="rId6">
              <a:extLst>
                <a:ext uri="{96DAC541-7B7A-43D3-8B79-37D633B846F1}">
                  <asvg:svgBlip xmlns:asvg="http://schemas.microsoft.com/office/drawing/2016/SVG/main" r:embed="rId7"/>
                </a:ext>
              </a:extLst>
            </a:blip>
            <a:stretch>
              <a:fillRect l="-74740" t="0" r="0" b="0"/>
            </a:stretch>
          </a:blipFill>
        </p:spPr>
      </p:sp>
      <p:sp>
        <p:nvSpPr>
          <p:cNvPr name="Freeform 5" id="5"/>
          <p:cNvSpPr/>
          <p:nvPr/>
        </p:nvSpPr>
        <p:spPr>
          <a:xfrm flipH="false" flipV="true" rot="8309932">
            <a:off x="-517156" y="6719067"/>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2641787"/>
            <a:ext cx="8115300" cy="6899962"/>
          </a:xfrm>
          <a:custGeom>
            <a:avLst/>
            <a:gdLst/>
            <a:ahLst/>
            <a:cxnLst/>
            <a:rect r="r" b="b" t="t" l="l"/>
            <a:pathLst>
              <a:path h="6899962" w="8115300">
                <a:moveTo>
                  <a:pt x="0" y="0"/>
                </a:moveTo>
                <a:lnTo>
                  <a:pt x="8115300" y="0"/>
                </a:lnTo>
                <a:lnTo>
                  <a:pt x="8115300" y="6899962"/>
                </a:lnTo>
                <a:lnTo>
                  <a:pt x="0" y="6899962"/>
                </a:lnTo>
                <a:lnTo>
                  <a:pt x="0" y="0"/>
                </a:lnTo>
                <a:close/>
              </a:path>
            </a:pathLst>
          </a:custGeom>
          <a:blipFill>
            <a:blip r:embed="rId10"/>
            <a:stretch>
              <a:fillRect l="-3881" t="-13087" r="0" b="-7332"/>
            </a:stretch>
          </a:blipFill>
        </p:spPr>
      </p:sp>
      <p:sp>
        <p:nvSpPr>
          <p:cNvPr name="TextBox 7" id="7"/>
          <p:cNvSpPr txBox="true"/>
          <p:nvPr/>
        </p:nvSpPr>
        <p:spPr>
          <a:xfrm rot="0">
            <a:off x="1028700" y="679250"/>
            <a:ext cx="13195747" cy="1533525"/>
          </a:xfrm>
          <a:prstGeom prst="rect">
            <a:avLst/>
          </a:prstGeom>
        </p:spPr>
        <p:txBody>
          <a:bodyPr anchor="t" rtlCol="false" tIns="0" lIns="0" bIns="0" rIns="0">
            <a:spAutoFit/>
          </a:bodyPr>
          <a:lstStyle/>
          <a:p>
            <a:pPr>
              <a:lnSpc>
                <a:spcPts val="12599"/>
              </a:lnSpc>
            </a:pPr>
            <a:r>
              <a:rPr lang="en-US" sz="9000">
                <a:solidFill>
                  <a:srgbClr val="726151"/>
                </a:solidFill>
                <a:latin typeface="Roboto Slab"/>
              </a:rPr>
              <a:t>4. Ưu - nhược điểm</a:t>
            </a:r>
          </a:p>
        </p:txBody>
      </p:sp>
      <p:sp>
        <p:nvSpPr>
          <p:cNvPr name="TextBox 8" id="8"/>
          <p:cNvSpPr txBox="true"/>
          <p:nvPr/>
        </p:nvSpPr>
        <p:spPr>
          <a:xfrm rot="0">
            <a:off x="1028700" y="3451613"/>
            <a:ext cx="7622474" cy="6380549"/>
          </a:xfrm>
          <a:prstGeom prst="rect">
            <a:avLst/>
          </a:prstGeom>
        </p:spPr>
        <p:txBody>
          <a:bodyPr anchor="t" rtlCol="false" tIns="0" lIns="0" bIns="0" rIns="0">
            <a:spAutoFit/>
          </a:bodyPr>
          <a:lstStyle/>
          <a:p>
            <a:pPr algn="just" marL="604140" indent="-302070" lvl="1">
              <a:lnSpc>
                <a:spcPts val="3917"/>
              </a:lnSpc>
              <a:buFont typeface="Arial"/>
              <a:buChar char="•"/>
            </a:pPr>
            <a:r>
              <a:rPr lang="en-US" sz="2798">
                <a:solidFill>
                  <a:srgbClr val="726151"/>
                </a:solidFill>
                <a:latin typeface="Roboto"/>
              </a:rPr>
              <a:t>Dữ liệu lưu trữ phi cấu trúc, không có tính ràng buộc, toàn vẹn nên tính sẵn sàng cao, hiệu suất lớn và dễ dàng mở rộng lưu trữ.</a:t>
            </a:r>
          </a:p>
          <a:p>
            <a:pPr algn="just" marL="604140" indent="-302070" lvl="1">
              <a:lnSpc>
                <a:spcPts val="3917"/>
              </a:lnSpc>
              <a:buFont typeface="Arial"/>
              <a:buChar char="•"/>
            </a:pPr>
            <a:r>
              <a:rPr lang="en-US" sz="2798">
                <a:solidFill>
                  <a:srgbClr val="726151"/>
                </a:solidFill>
                <a:latin typeface="Roboto"/>
              </a:rPr>
              <a:t>Dữ liệu được caching (ghi đệm) lên RAM, hạn chế truy cập vào ổ cứng nên tốc độ đọc và ghi cao.</a:t>
            </a:r>
          </a:p>
          <a:p>
            <a:pPr algn="just" marL="604140" indent="-302070" lvl="1">
              <a:lnSpc>
                <a:spcPts val="3917"/>
              </a:lnSpc>
              <a:buFont typeface="Arial"/>
              <a:buChar char="•"/>
            </a:pPr>
            <a:r>
              <a:rPr lang="en-US" sz="2798">
                <a:solidFill>
                  <a:srgbClr val="726151"/>
                </a:solidFill>
                <a:latin typeface="Roboto"/>
              </a:rPr>
              <a:t>Lưu trữ bất kỳ loại dữ liệu nào. Không yêu cầu các schema được xác định trước.</a:t>
            </a:r>
          </a:p>
          <a:p>
            <a:pPr algn="just" marL="604140" indent="-302070" lvl="1">
              <a:lnSpc>
                <a:spcPts val="3917"/>
              </a:lnSpc>
              <a:buFont typeface="Arial"/>
              <a:buChar char="•"/>
            </a:pPr>
            <a:r>
              <a:rPr lang="en-US" sz="2798">
                <a:solidFill>
                  <a:srgbClr val="726151"/>
                </a:solidFill>
                <a:latin typeface="Roboto"/>
              </a:rPr>
              <a:t>Hỗ trợ một số công cụ lưu trữ và cung cấp API công cụ lưu trữ có thể cắm được cho phép các bên thứ ba phát triển công cụ lưu trữ dữ liệu riêng.</a:t>
            </a:r>
          </a:p>
          <a:p>
            <a:pPr algn="just">
              <a:lnSpc>
                <a:spcPts val="3917"/>
              </a:lnSpc>
            </a:pPr>
          </a:p>
        </p:txBody>
      </p:sp>
      <p:sp>
        <p:nvSpPr>
          <p:cNvPr name="TextBox 9" id="9"/>
          <p:cNvSpPr txBox="true"/>
          <p:nvPr/>
        </p:nvSpPr>
        <p:spPr>
          <a:xfrm rot="0">
            <a:off x="3582696" y="2720796"/>
            <a:ext cx="2380535" cy="629920"/>
          </a:xfrm>
          <a:prstGeom prst="rect">
            <a:avLst/>
          </a:prstGeom>
        </p:spPr>
        <p:txBody>
          <a:bodyPr anchor="t" rtlCol="false" tIns="0" lIns="0" bIns="0" rIns="0">
            <a:spAutoFit/>
          </a:bodyPr>
          <a:lstStyle/>
          <a:p>
            <a:pPr algn="ctr">
              <a:lnSpc>
                <a:spcPts val="5179"/>
              </a:lnSpc>
            </a:pPr>
            <a:r>
              <a:rPr lang="en-US" sz="3699">
                <a:solidFill>
                  <a:srgbClr val="726151"/>
                </a:solidFill>
                <a:latin typeface="Roboto Bold"/>
              </a:rPr>
              <a:t>Ưu điểm</a:t>
            </a:r>
          </a:p>
        </p:txBody>
      </p:sp>
      <p:sp>
        <p:nvSpPr>
          <p:cNvPr name="Freeform 10" id="10"/>
          <p:cNvSpPr/>
          <p:nvPr/>
        </p:nvSpPr>
        <p:spPr>
          <a:xfrm flipH="false" flipV="false" rot="0">
            <a:off x="9653471" y="2641787"/>
            <a:ext cx="7931660" cy="6899962"/>
          </a:xfrm>
          <a:custGeom>
            <a:avLst/>
            <a:gdLst/>
            <a:ahLst/>
            <a:cxnLst/>
            <a:rect r="r" b="b" t="t" l="l"/>
            <a:pathLst>
              <a:path h="6899962" w="7931660">
                <a:moveTo>
                  <a:pt x="0" y="0"/>
                </a:moveTo>
                <a:lnTo>
                  <a:pt x="7931660" y="0"/>
                </a:lnTo>
                <a:lnTo>
                  <a:pt x="7931660" y="6899962"/>
                </a:lnTo>
                <a:lnTo>
                  <a:pt x="0" y="6899962"/>
                </a:lnTo>
                <a:lnTo>
                  <a:pt x="0" y="0"/>
                </a:lnTo>
                <a:close/>
              </a:path>
            </a:pathLst>
          </a:custGeom>
          <a:blipFill>
            <a:blip r:embed="rId10"/>
            <a:stretch>
              <a:fillRect l="0" t="-13166" r="-6698" b="-7720"/>
            </a:stretch>
          </a:blipFill>
        </p:spPr>
      </p:sp>
      <p:sp>
        <p:nvSpPr>
          <p:cNvPr name="TextBox 11" id="11"/>
          <p:cNvSpPr txBox="true"/>
          <p:nvPr/>
        </p:nvSpPr>
        <p:spPr>
          <a:xfrm rot="0">
            <a:off x="9837320" y="3451613"/>
            <a:ext cx="7563962" cy="545338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726151"/>
                </a:solidFill>
                <a:latin typeface="Roboto"/>
              </a:rPr>
              <a:t>Không ứng dụng được cho các mô hình giao dịch nào có yêu cầu độ chính xác cao do không có ràng buộc.</a:t>
            </a:r>
          </a:p>
          <a:p>
            <a:pPr algn="just" marL="604519" indent="-302260" lvl="1">
              <a:lnSpc>
                <a:spcPts val="3919"/>
              </a:lnSpc>
              <a:buFont typeface="Arial"/>
              <a:buChar char="•"/>
            </a:pPr>
            <a:r>
              <a:rPr lang="en-US" sz="2799">
                <a:solidFill>
                  <a:srgbClr val="726151"/>
                </a:solidFill>
                <a:latin typeface="Roboto"/>
              </a:rPr>
              <a:t>Dữ liệu lấy RAM làm trọng tâm hoạt động vì vậy khi hoạt động yêu cầu một bộ nhớ RAM lớn.</a:t>
            </a:r>
          </a:p>
          <a:p>
            <a:pPr algn="just" marL="604519" indent="-302260" lvl="1">
              <a:lnSpc>
                <a:spcPts val="3919"/>
              </a:lnSpc>
              <a:buFont typeface="Arial"/>
              <a:buChar char="•"/>
            </a:pPr>
            <a:r>
              <a:rPr lang="en-US" sz="2799">
                <a:solidFill>
                  <a:srgbClr val="726151"/>
                </a:solidFill>
                <a:latin typeface="Roboto"/>
              </a:rPr>
              <a:t>Mọi thay đổi về dữ liệu mặc định đều chưa được ghi xuống ổ cứng ngay lập tức vì vậy khả năng bị mất dữ liệu từ nguyên nhân mất điện đột xuất là rất cao.</a:t>
            </a:r>
          </a:p>
          <a:p>
            <a:pPr algn="just">
              <a:lnSpc>
                <a:spcPts val="3919"/>
              </a:lnSpc>
            </a:pPr>
          </a:p>
        </p:txBody>
      </p:sp>
      <p:sp>
        <p:nvSpPr>
          <p:cNvPr name="TextBox 12" id="12"/>
          <p:cNvSpPr txBox="true"/>
          <p:nvPr/>
        </p:nvSpPr>
        <p:spPr>
          <a:xfrm rot="0">
            <a:off x="12925594" y="2720796"/>
            <a:ext cx="2597706" cy="629920"/>
          </a:xfrm>
          <a:prstGeom prst="rect">
            <a:avLst/>
          </a:prstGeom>
        </p:spPr>
        <p:txBody>
          <a:bodyPr anchor="t" rtlCol="false" tIns="0" lIns="0" bIns="0" rIns="0">
            <a:spAutoFit/>
          </a:bodyPr>
          <a:lstStyle/>
          <a:p>
            <a:pPr algn="ctr">
              <a:lnSpc>
                <a:spcPts val="5179"/>
              </a:lnSpc>
            </a:pPr>
            <a:r>
              <a:rPr lang="en-US" sz="3699">
                <a:solidFill>
                  <a:srgbClr val="726151"/>
                </a:solidFill>
                <a:latin typeface="Roboto Bold"/>
              </a:rPr>
              <a:t>Nhược điểm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2322199" y="752366"/>
            <a:ext cx="13995561" cy="1533525"/>
          </a:xfrm>
          <a:prstGeom prst="rect">
            <a:avLst/>
          </a:prstGeom>
        </p:spPr>
        <p:txBody>
          <a:bodyPr anchor="t" rtlCol="false" tIns="0" lIns="0" bIns="0" rIns="0">
            <a:spAutoFit/>
          </a:bodyPr>
          <a:lstStyle/>
          <a:p>
            <a:pPr>
              <a:lnSpc>
                <a:spcPts val="12599"/>
              </a:lnSpc>
            </a:pPr>
            <a:r>
              <a:rPr lang="en-US" sz="9000">
                <a:solidFill>
                  <a:srgbClr val="726151"/>
                </a:solidFill>
                <a:latin typeface="Roboto Slab"/>
              </a:rPr>
              <a:t>5. Phiên bản và cài đặt</a:t>
            </a:r>
          </a:p>
        </p:txBody>
      </p:sp>
      <p:sp>
        <p:nvSpPr>
          <p:cNvPr name="Freeform 3" id="3"/>
          <p:cNvSpPr/>
          <p:nvPr/>
        </p:nvSpPr>
        <p:spPr>
          <a:xfrm flipH="false" flipV="false" rot="-10057392">
            <a:off x="14012330" y="6199221"/>
            <a:ext cx="6493940" cy="6529555"/>
          </a:xfrm>
          <a:custGeom>
            <a:avLst/>
            <a:gdLst/>
            <a:ahLst/>
            <a:cxnLst/>
            <a:rect r="r" b="b" t="t" l="l"/>
            <a:pathLst>
              <a:path h="6529555" w="6493940">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065954">
            <a:off x="-2350196" y="8433595"/>
            <a:ext cx="4700392" cy="1649410"/>
          </a:xfrm>
          <a:custGeom>
            <a:avLst/>
            <a:gdLst/>
            <a:ahLst/>
            <a:cxnLst/>
            <a:rect r="r" b="b" t="t" l="l"/>
            <a:pathLst>
              <a:path h="1649410" w="4700392">
                <a:moveTo>
                  <a:pt x="0" y="0"/>
                </a:moveTo>
                <a:lnTo>
                  <a:pt x="4700392" y="0"/>
                </a:lnTo>
                <a:lnTo>
                  <a:pt x="4700392" y="1649410"/>
                </a:lnTo>
                <a:lnTo>
                  <a:pt x="0" y="1649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124391">
            <a:off x="16034081" y="6470997"/>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322199" y="2657366"/>
            <a:ext cx="14937101" cy="693040"/>
          </a:xfrm>
          <a:prstGeom prst="rect">
            <a:avLst/>
          </a:prstGeom>
        </p:spPr>
        <p:txBody>
          <a:bodyPr anchor="t" rtlCol="false" tIns="0" lIns="0" bIns="0" rIns="0">
            <a:spAutoFit/>
          </a:bodyPr>
          <a:lstStyle/>
          <a:p>
            <a:pPr algn="just">
              <a:lnSpc>
                <a:spcPts val="5882"/>
              </a:lnSpc>
            </a:pPr>
            <a:r>
              <a:rPr lang="en-US" sz="3699">
                <a:solidFill>
                  <a:srgbClr val="726151"/>
                </a:solidFill>
                <a:latin typeface="Roboto Condensed Bold"/>
              </a:rPr>
              <a:t>MongoDB Community Server: </a:t>
            </a:r>
            <a:r>
              <a:rPr lang="en-US" sz="3699">
                <a:solidFill>
                  <a:srgbClr val="726151"/>
                </a:solidFill>
                <a:latin typeface="Roboto Condensed"/>
              </a:rPr>
              <a:t>Phiên bản cài đặt máy chủ địa phương</a:t>
            </a:r>
          </a:p>
        </p:txBody>
      </p:sp>
      <p:sp>
        <p:nvSpPr>
          <p:cNvPr name="Freeform 7" id="7"/>
          <p:cNvSpPr/>
          <p:nvPr/>
        </p:nvSpPr>
        <p:spPr>
          <a:xfrm flipH="true" flipV="false" rot="1363955">
            <a:off x="-1407618" y="-242438"/>
            <a:ext cx="3637262" cy="7928637"/>
          </a:xfrm>
          <a:custGeom>
            <a:avLst/>
            <a:gdLst/>
            <a:ahLst/>
            <a:cxnLst/>
            <a:rect r="r" b="b" t="t" l="l"/>
            <a:pathLst>
              <a:path h="7928637" w="3637262">
                <a:moveTo>
                  <a:pt x="3637262" y="0"/>
                </a:moveTo>
                <a:lnTo>
                  <a:pt x="0" y="0"/>
                </a:lnTo>
                <a:lnTo>
                  <a:pt x="0" y="7928637"/>
                </a:lnTo>
                <a:lnTo>
                  <a:pt x="3637262" y="7928637"/>
                </a:lnTo>
                <a:lnTo>
                  <a:pt x="3637262"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322199" y="5445793"/>
            <a:ext cx="14937101" cy="693040"/>
          </a:xfrm>
          <a:prstGeom prst="rect">
            <a:avLst/>
          </a:prstGeom>
        </p:spPr>
        <p:txBody>
          <a:bodyPr anchor="t" rtlCol="false" tIns="0" lIns="0" bIns="0" rIns="0">
            <a:spAutoFit/>
          </a:bodyPr>
          <a:lstStyle/>
          <a:p>
            <a:pPr algn="just">
              <a:lnSpc>
                <a:spcPts val="5882"/>
              </a:lnSpc>
            </a:pPr>
            <a:r>
              <a:rPr lang="en-US" sz="3699">
                <a:solidFill>
                  <a:srgbClr val="726151"/>
                </a:solidFill>
                <a:latin typeface="Roboto Condensed Bold"/>
              </a:rPr>
              <a:t>MongoDB Enterprise Server: </a:t>
            </a:r>
            <a:r>
              <a:rPr lang="en-US" sz="3699">
                <a:solidFill>
                  <a:srgbClr val="726151"/>
                </a:solidFill>
                <a:latin typeface="Roboto Condensed"/>
              </a:rPr>
              <a:t>P</a:t>
            </a:r>
            <a:r>
              <a:rPr lang="en-US" sz="3699">
                <a:solidFill>
                  <a:srgbClr val="726151"/>
                </a:solidFill>
                <a:latin typeface="Roboto Condensed"/>
              </a:rPr>
              <a:t>hiên bản thương mại</a:t>
            </a:r>
          </a:p>
        </p:txBody>
      </p:sp>
      <p:sp>
        <p:nvSpPr>
          <p:cNvPr name="TextBox 9" id="9"/>
          <p:cNvSpPr txBox="true"/>
          <p:nvPr/>
        </p:nvSpPr>
        <p:spPr>
          <a:xfrm rot="0">
            <a:off x="2322199" y="6291233"/>
            <a:ext cx="15415401" cy="2178940"/>
          </a:xfrm>
          <a:prstGeom prst="rect">
            <a:avLst/>
          </a:prstGeom>
        </p:spPr>
        <p:txBody>
          <a:bodyPr anchor="t" rtlCol="false" tIns="0" lIns="0" bIns="0" rIns="0">
            <a:spAutoFit/>
          </a:bodyPr>
          <a:lstStyle/>
          <a:p>
            <a:pPr algn="just">
              <a:lnSpc>
                <a:spcPts val="5882"/>
              </a:lnSpc>
            </a:pPr>
            <a:r>
              <a:rPr lang="en-US" sz="3699">
                <a:solidFill>
                  <a:srgbClr val="726151"/>
                </a:solidFill>
                <a:latin typeface="Roboto Condensed Bold"/>
              </a:rPr>
              <a:t>MongoDB Atlas: </a:t>
            </a:r>
            <a:r>
              <a:rPr lang="en-US" sz="3699">
                <a:solidFill>
                  <a:srgbClr val="726151"/>
                </a:solidFill>
                <a:latin typeface="Roboto Condensed"/>
              </a:rPr>
              <a:t>C</a:t>
            </a:r>
            <a:r>
              <a:rPr lang="en-US" sz="3699">
                <a:solidFill>
                  <a:srgbClr val="726151"/>
                </a:solidFill>
                <a:latin typeface="Roboto Condensed"/>
              </a:rPr>
              <a:t>ung cấp phiên bản chạy trên nền tảng điện toán đám mây (cloud)</a:t>
            </a:r>
          </a:p>
          <a:p>
            <a:pPr algn="just" marL="798826" indent="-399413" lvl="1">
              <a:lnSpc>
                <a:spcPts val="5882"/>
              </a:lnSpc>
              <a:buFont typeface="Arial"/>
              <a:buChar char="•"/>
            </a:pPr>
            <a:r>
              <a:rPr lang="en-US" sz="3699">
                <a:solidFill>
                  <a:srgbClr val="726151"/>
                </a:solidFill>
                <a:latin typeface="Roboto Condensed"/>
              </a:rPr>
              <a:t>Không cần cài đặt về máy.</a:t>
            </a:r>
          </a:p>
          <a:p>
            <a:pPr algn="just" marL="798826" indent="-399413" lvl="1">
              <a:lnSpc>
                <a:spcPts val="5882"/>
              </a:lnSpc>
              <a:buFont typeface="Arial"/>
              <a:buChar char="•"/>
            </a:pPr>
            <a:r>
              <a:rPr lang="en-US" sz="3699">
                <a:solidFill>
                  <a:srgbClr val="726151"/>
                </a:solidFill>
                <a:latin typeface="Roboto Condensed"/>
              </a:rPr>
              <a:t>Đăng ký account: https://www.mongodb.com/cloud/atlas/register</a:t>
            </a:r>
          </a:p>
        </p:txBody>
      </p:sp>
      <p:sp>
        <p:nvSpPr>
          <p:cNvPr name="TextBox 10" id="10"/>
          <p:cNvSpPr txBox="true"/>
          <p:nvPr/>
        </p:nvSpPr>
        <p:spPr>
          <a:xfrm rot="0">
            <a:off x="2322199" y="3787864"/>
            <a:ext cx="14937101" cy="1287145"/>
          </a:xfrm>
          <a:prstGeom prst="rect">
            <a:avLst/>
          </a:prstGeom>
        </p:spPr>
        <p:txBody>
          <a:bodyPr anchor="t" rtlCol="false" tIns="0" lIns="0" bIns="0" rIns="0">
            <a:spAutoFit/>
          </a:bodyPr>
          <a:lstStyle/>
          <a:p>
            <a:pPr algn="just" marL="798829" indent="-399415" lvl="1">
              <a:lnSpc>
                <a:spcPts val="5179"/>
              </a:lnSpc>
              <a:buFont typeface="Arial"/>
              <a:buChar char="•"/>
            </a:pPr>
            <a:r>
              <a:rPr lang="en-US" sz="3699">
                <a:solidFill>
                  <a:srgbClr val="726151"/>
                </a:solidFill>
                <a:latin typeface="Roboto Condensed Bold"/>
              </a:rPr>
              <a:t>Download mongodb: </a:t>
            </a:r>
            <a:r>
              <a:rPr lang="en-US" sz="3699">
                <a:solidFill>
                  <a:srgbClr val="726151"/>
                </a:solidFill>
                <a:latin typeface="Roboto Condensed"/>
              </a:rPr>
              <a:t>https://www.mongodb.com/try/download/community</a:t>
            </a:r>
          </a:p>
          <a:p>
            <a:pPr algn="just" marL="798829" indent="-399415" lvl="1">
              <a:lnSpc>
                <a:spcPts val="5179"/>
              </a:lnSpc>
              <a:buFont typeface="Arial"/>
              <a:buChar char="•"/>
            </a:pPr>
            <a:r>
              <a:rPr lang="en-US" sz="3699">
                <a:solidFill>
                  <a:srgbClr val="726151"/>
                </a:solidFill>
                <a:latin typeface="Roboto Condensed Bold"/>
              </a:rPr>
              <a:t>Download mongosh:</a:t>
            </a:r>
            <a:r>
              <a:rPr lang="en-US" sz="3699">
                <a:solidFill>
                  <a:srgbClr val="726151"/>
                </a:solidFill>
                <a:latin typeface="Roboto Condensed"/>
              </a:rPr>
              <a:t> https://www.mongodb.com/try/download/shell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true" flipV="false" rot="1363955">
            <a:off x="-1407618" y="-242438"/>
            <a:ext cx="3637262" cy="7928637"/>
          </a:xfrm>
          <a:custGeom>
            <a:avLst/>
            <a:gdLst/>
            <a:ahLst/>
            <a:cxnLst/>
            <a:rect r="r" b="b" t="t" l="l"/>
            <a:pathLst>
              <a:path h="7928637" w="3637262">
                <a:moveTo>
                  <a:pt x="3637262" y="0"/>
                </a:moveTo>
                <a:lnTo>
                  <a:pt x="0" y="0"/>
                </a:lnTo>
                <a:lnTo>
                  <a:pt x="0" y="7928637"/>
                </a:lnTo>
                <a:lnTo>
                  <a:pt x="3637262" y="7928637"/>
                </a:lnTo>
                <a:lnTo>
                  <a:pt x="3637262"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57392">
            <a:off x="14012330" y="6199221"/>
            <a:ext cx="6493940" cy="6529555"/>
          </a:xfrm>
          <a:custGeom>
            <a:avLst/>
            <a:gdLst/>
            <a:ahLst/>
            <a:cxnLst/>
            <a:rect r="r" b="b" t="t" l="l"/>
            <a:pathLst>
              <a:path h="6529555" w="6493940">
                <a:moveTo>
                  <a:pt x="0" y="0"/>
                </a:moveTo>
                <a:lnTo>
                  <a:pt x="6493940" y="0"/>
                </a:lnTo>
                <a:lnTo>
                  <a:pt x="6493940"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65954">
            <a:off x="12535028" y="7387601"/>
            <a:ext cx="4700392" cy="1649410"/>
          </a:xfrm>
          <a:custGeom>
            <a:avLst/>
            <a:gdLst/>
            <a:ahLst/>
            <a:cxnLst/>
            <a:rect r="r" b="b" t="t" l="l"/>
            <a:pathLst>
              <a:path h="1649410" w="4700392">
                <a:moveTo>
                  <a:pt x="0" y="0"/>
                </a:moveTo>
                <a:lnTo>
                  <a:pt x="4700392" y="0"/>
                </a:lnTo>
                <a:lnTo>
                  <a:pt x="4700392" y="1649411"/>
                </a:lnTo>
                <a:lnTo>
                  <a:pt x="0" y="1649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124391">
            <a:off x="15612139" y="6421325"/>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33289" y="3307810"/>
            <a:ext cx="9066431" cy="5478303"/>
          </a:xfrm>
          <a:custGeom>
            <a:avLst/>
            <a:gdLst/>
            <a:ahLst/>
            <a:cxnLst/>
            <a:rect r="r" b="b" t="t" l="l"/>
            <a:pathLst>
              <a:path h="5478303" w="9066431">
                <a:moveTo>
                  <a:pt x="0" y="0"/>
                </a:moveTo>
                <a:lnTo>
                  <a:pt x="9066432" y="0"/>
                </a:lnTo>
                <a:lnTo>
                  <a:pt x="9066432" y="5478303"/>
                </a:lnTo>
                <a:lnTo>
                  <a:pt x="0" y="5478303"/>
                </a:lnTo>
                <a:lnTo>
                  <a:pt x="0" y="0"/>
                </a:lnTo>
                <a:close/>
              </a:path>
            </a:pathLst>
          </a:custGeom>
          <a:blipFill>
            <a:blip r:embed="rId10"/>
            <a:stretch>
              <a:fillRect l="0" t="0" r="0" b="0"/>
            </a:stretch>
          </a:blipFill>
        </p:spPr>
      </p:sp>
      <p:sp>
        <p:nvSpPr>
          <p:cNvPr name="Freeform 7" id="7"/>
          <p:cNvSpPr/>
          <p:nvPr/>
        </p:nvSpPr>
        <p:spPr>
          <a:xfrm flipH="false" flipV="false" rot="0">
            <a:off x="9872973" y="3307810"/>
            <a:ext cx="8063332" cy="5478303"/>
          </a:xfrm>
          <a:custGeom>
            <a:avLst/>
            <a:gdLst/>
            <a:ahLst/>
            <a:cxnLst/>
            <a:rect r="r" b="b" t="t" l="l"/>
            <a:pathLst>
              <a:path h="5478303" w="8063332">
                <a:moveTo>
                  <a:pt x="0" y="0"/>
                </a:moveTo>
                <a:lnTo>
                  <a:pt x="8063332" y="0"/>
                </a:lnTo>
                <a:lnTo>
                  <a:pt x="8063332" y="5478303"/>
                </a:lnTo>
                <a:lnTo>
                  <a:pt x="0" y="5478303"/>
                </a:lnTo>
                <a:lnTo>
                  <a:pt x="0" y="0"/>
                </a:lnTo>
                <a:close/>
              </a:path>
            </a:pathLst>
          </a:custGeom>
          <a:blipFill>
            <a:blip r:embed="rId11"/>
            <a:stretch>
              <a:fillRect l="-2657" t="-4379" r="-4445" b="0"/>
            </a:stretch>
          </a:blipFill>
        </p:spPr>
      </p:sp>
      <p:sp>
        <p:nvSpPr>
          <p:cNvPr name="TextBox 8" id="8"/>
          <p:cNvSpPr txBox="true"/>
          <p:nvPr/>
        </p:nvSpPr>
        <p:spPr>
          <a:xfrm rot="0">
            <a:off x="1028700" y="933450"/>
            <a:ext cx="16230600" cy="854075"/>
          </a:xfrm>
          <a:prstGeom prst="rect">
            <a:avLst/>
          </a:prstGeom>
        </p:spPr>
        <p:txBody>
          <a:bodyPr anchor="t" rtlCol="false" tIns="0" lIns="0" bIns="0" rIns="0">
            <a:spAutoFit/>
          </a:bodyPr>
          <a:lstStyle/>
          <a:p>
            <a:pPr>
              <a:lnSpc>
                <a:spcPts val="7000"/>
              </a:lnSpc>
            </a:pPr>
            <a:r>
              <a:rPr lang="en-US" sz="5000">
                <a:solidFill>
                  <a:srgbClr val="726151"/>
                </a:solidFill>
                <a:latin typeface="Roboto Slab"/>
              </a:rPr>
              <a:t>6. Sử dụng MongoDB cho website bằng ExpressJS  </a:t>
            </a:r>
          </a:p>
        </p:txBody>
      </p:sp>
      <p:sp>
        <p:nvSpPr>
          <p:cNvPr name="TextBox 9" id="9"/>
          <p:cNvSpPr txBox="true"/>
          <p:nvPr/>
        </p:nvSpPr>
        <p:spPr>
          <a:xfrm rot="0">
            <a:off x="1028700" y="2184535"/>
            <a:ext cx="12875939" cy="754380"/>
          </a:xfrm>
          <a:prstGeom prst="rect">
            <a:avLst/>
          </a:prstGeom>
        </p:spPr>
        <p:txBody>
          <a:bodyPr anchor="t" rtlCol="false" tIns="0" lIns="0" bIns="0" rIns="0">
            <a:spAutoFit/>
          </a:bodyPr>
          <a:lstStyle/>
          <a:p>
            <a:pPr marL="863601" indent="-431801" lvl="1">
              <a:lnSpc>
                <a:spcPts val="6360"/>
              </a:lnSpc>
              <a:buFont typeface="Arial"/>
              <a:buChar char="•"/>
            </a:pPr>
            <a:r>
              <a:rPr lang="en-US" sz="4000">
                <a:solidFill>
                  <a:srgbClr val="726151"/>
                </a:solidFill>
                <a:latin typeface="Roboto"/>
              </a:rPr>
              <a:t>Tạo cluster, database, collection trên mongodb</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380674"/>
            <a:ext cx="16230600" cy="3215903"/>
          </a:xfrm>
          <a:custGeom>
            <a:avLst/>
            <a:gdLst/>
            <a:ahLst/>
            <a:cxnLst/>
            <a:rect r="r" b="b" t="t" l="l"/>
            <a:pathLst>
              <a:path h="3215903" w="16230600">
                <a:moveTo>
                  <a:pt x="0" y="0"/>
                </a:moveTo>
                <a:lnTo>
                  <a:pt x="16230600" y="0"/>
                </a:lnTo>
                <a:lnTo>
                  <a:pt x="16230600" y="3215904"/>
                </a:lnTo>
                <a:lnTo>
                  <a:pt x="0" y="3215904"/>
                </a:lnTo>
                <a:lnTo>
                  <a:pt x="0" y="0"/>
                </a:lnTo>
                <a:close/>
              </a:path>
            </a:pathLst>
          </a:custGeom>
          <a:blipFill>
            <a:blip r:embed="rId2"/>
            <a:stretch>
              <a:fillRect l="0" t="0" r="0" b="0"/>
            </a:stretch>
          </a:blipFill>
        </p:spPr>
      </p:sp>
      <p:sp>
        <p:nvSpPr>
          <p:cNvPr name="TextBox 3" id="3"/>
          <p:cNvSpPr txBox="true"/>
          <p:nvPr/>
        </p:nvSpPr>
        <p:spPr>
          <a:xfrm rot="0">
            <a:off x="1028700" y="933450"/>
            <a:ext cx="16230600" cy="854075"/>
          </a:xfrm>
          <a:prstGeom prst="rect">
            <a:avLst/>
          </a:prstGeom>
        </p:spPr>
        <p:txBody>
          <a:bodyPr anchor="t" rtlCol="false" tIns="0" lIns="0" bIns="0" rIns="0">
            <a:spAutoFit/>
          </a:bodyPr>
          <a:lstStyle/>
          <a:p>
            <a:pPr>
              <a:lnSpc>
                <a:spcPts val="7000"/>
              </a:lnSpc>
            </a:pPr>
            <a:r>
              <a:rPr lang="en-US" sz="5000">
                <a:solidFill>
                  <a:srgbClr val="726151"/>
                </a:solidFill>
                <a:latin typeface="Roboto Slab"/>
              </a:rPr>
              <a:t>6. Sử dụng MongoDB cho website bằng ExpressJS  </a:t>
            </a:r>
          </a:p>
        </p:txBody>
      </p:sp>
      <p:sp>
        <p:nvSpPr>
          <p:cNvPr name="TextBox 4" id="4"/>
          <p:cNvSpPr txBox="true"/>
          <p:nvPr/>
        </p:nvSpPr>
        <p:spPr>
          <a:xfrm rot="0">
            <a:off x="1028700" y="2205924"/>
            <a:ext cx="16230600" cy="679450"/>
          </a:xfrm>
          <a:prstGeom prst="rect">
            <a:avLst/>
          </a:prstGeom>
        </p:spPr>
        <p:txBody>
          <a:bodyPr anchor="t" rtlCol="false" tIns="0" lIns="0" bIns="0" rIns="0">
            <a:spAutoFit/>
          </a:bodyPr>
          <a:lstStyle/>
          <a:p>
            <a:pPr marL="863599" indent="-431800" lvl="1">
              <a:lnSpc>
                <a:spcPts val="5599"/>
              </a:lnSpc>
              <a:buFont typeface="Arial"/>
              <a:buChar char="•"/>
            </a:pPr>
            <a:r>
              <a:rPr lang="en-US" sz="3999">
                <a:solidFill>
                  <a:srgbClr val="726151"/>
                </a:solidFill>
                <a:latin typeface="Roboto"/>
              </a:rPr>
              <a:t>Kết nối với DB</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16230600" cy="854075"/>
          </a:xfrm>
          <a:prstGeom prst="rect">
            <a:avLst/>
          </a:prstGeom>
        </p:spPr>
        <p:txBody>
          <a:bodyPr anchor="t" rtlCol="false" tIns="0" lIns="0" bIns="0" rIns="0">
            <a:spAutoFit/>
          </a:bodyPr>
          <a:lstStyle/>
          <a:p>
            <a:pPr>
              <a:lnSpc>
                <a:spcPts val="7000"/>
              </a:lnSpc>
            </a:pPr>
            <a:r>
              <a:rPr lang="en-US" sz="5000">
                <a:solidFill>
                  <a:srgbClr val="726151"/>
                </a:solidFill>
                <a:latin typeface="Roboto Slab"/>
              </a:rPr>
              <a:t>6. Sử dụng MongoDB cho website bằng ExpressJS  </a:t>
            </a:r>
          </a:p>
        </p:txBody>
      </p:sp>
      <p:sp>
        <p:nvSpPr>
          <p:cNvPr name="TextBox 3" id="3"/>
          <p:cNvSpPr txBox="true"/>
          <p:nvPr/>
        </p:nvSpPr>
        <p:spPr>
          <a:xfrm rot="0">
            <a:off x="1028700" y="2205924"/>
            <a:ext cx="16230600" cy="679450"/>
          </a:xfrm>
          <a:prstGeom prst="rect">
            <a:avLst/>
          </a:prstGeom>
        </p:spPr>
        <p:txBody>
          <a:bodyPr anchor="t" rtlCol="false" tIns="0" lIns="0" bIns="0" rIns="0">
            <a:spAutoFit/>
          </a:bodyPr>
          <a:lstStyle/>
          <a:p>
            <a:pPr marL="863599" indent="-431800" lvl="1">
              <a:lnSpc>
                <a:spcPts val="5599"/>
              </a:lnSpc>
              <a:buFont typeface="Arial"/>
              <a:buChar char="•"/>
            </a:pPr>
            <a:r>
              <a:rPr lang="en-US" sz="3999">
                <a:solidFill>
                  <a:srgbClr val="726151"/>
                </a:solidFill>
                <a:latin typeface="Roboto"/>
              </a:rPr>
              <a:t>Ghi dữ liệu lên DB</a:t>
            </a:r>
          </a:p>
        </p:txBody>
      </p:sp>
      <p:sp>
        <p:nvSpPr>
          <p:cNvPr name="Freeform 4" id="4"/>
          <p:cNvSpPr/>
          <p:nvPr/>
        </p:nvSpPr>
        <p:spPr>
          <a:xfrm flipH="false" flipV="false" rot="0">
            <a:off x="2376447" y="3556927"/>
            <a:ext cx="13535106" cy="5701373"/>
          </a:xfrm>
          <a:custGeom>
            <a:avLst/>
            <a:gdLst/>
            <a:ahLst/>
            <a:cxnLst/>
            <a:rect r="r" b="b" t="t" l="l"/>
            <a:pathLst>
              <a:path h="5701373" w="13535106">
                <a:moveTo>
                  <a:pt x="0" y="0"/>
                </a:moveTo>
                <a:lnTo>
                  <a:pt x="13535106" y="0"/>
                </a:lnTo>
                <a:lnTo>
                  <a:pt x="13535106" y="5701373"/>
                </a:lnTo>
                <a:lnTo>
                  <a:pt x="0" y="5701373"/>
                </a:lnTo>
                <a:lnTo>
                  <a:pt x="0" y="0"/>
                </a:lnTo>
                <a:close/>
              </a:path>
            </a:pathLst>
          </a:custGeom>
          <a:blipFill>
            <a:blip r:embed="rId2"/>
            <a:stretch>
              <a:fillRect l="-515" t="0" r="-515"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4267350" y="3070723"/>
            <a:ext cx="9753299" cy="6187577"/>
          </a:xfrm>
          <a:custGeom>
            <a:avLst/>
            <a:gdLst/>
            <a:ahLst/>
            <a:cxnLst/>
            <a:rect r="r" b="b" t="t" l="l"/>
            <a:pathLst>
              <a:path h="6187577" w="9753299">
                <a:moveTo>
                  <a:pt x="0" y="0"/>
                </a:moveTo>
                <a:lnTo>
                  <a:pt x="9753300" y="0"/>
                </a:lnTo>
                <a:lnTo>
                  <a:pt x="9753300" y="6187577"/>
                </a:lnTo>
                <a:lnTo>
                  <a:pt x="0" y="6187577"/>
                </a:lnTo>
                <a:lnTo>
                  <a:pt x="0" y="0"/>
                </a:lnTo>
                <a:close/>
              </a:path>
            </a:pathLst>
          </a:custGeom>
          <a:blipFill>
            <a:blip r:embed="rId2"/>
            <a:stretch>
              <a:fillRect l="0" t="0" r="0" b="0"/>
            </a:stretch>
          </a:blipFill>
        </p:spPr>
      </p:sp>
      <p:sp>
        <p:nvSpPr>
          <p:cNvPr name="TextBox 3" id="3"/>
          <p:cNvSpPr txBox="true"/>
          <p:nvPr/>
        </p:nvSpPr>
        <p:spPr>
          <a:xfrm rot="0">
            <a:off x="1028700" y="933450"/>
            <a:ext cx="16230600" cy="854075"/>
          </a:xfrm>
          <a:prstGeom prst="rect">
            <a:avLst/>
          </a:prstGeom>
        </p:spPr>
        <p:txBody>
          <a:bodyPr anchor="t" rtlCol="false" tIns="0" lIns="0" bIns="0" rIns="0">
            <a:spAutoFit/>
          </a:bodyPr>
          <a:lstStyle/>
          <a:p>
            <a:pPr>
              <a:lnSpc>
                <a:spcPts val="7000"/>
              </a:lnSpc>
            </a:pPr>
            <a:r>
              <a:rPr lang="en-US" sz="5000">
                <a:solidFill>
                  <a:srgbClr val="726151"/>
                </a:solidFill>
                <a:latin typeface="Roboto Slab"/>
              </a:rPr>
              <a:t>6. Sử dụng MongoDB cho website bằng ExpressJS  </a:t>
            </a:r>
          </a:p>
        </p:txBody>
      </p:sp>
      <p:sp>
        <p:nvSpPr>
          <p:cNvPr name="TextBox 4" id="4"/>
          <p:cNvSpPr txBox="true"/>
          <p:nvPr/>
        </p:nvSpPr>
        <p:spPr>
          <a:xfrm rot="0">
            <a:off x="1028700" y="2205924"/>
            <a:ext cx="16230600" cy="679450"/>
          </a:xfrm>
          <a:prstGeom prst="rect">
            <a:avLst/>
          </a:prstGeom>
        </p:spPr>
        <p:txBody>
          <a:bodyPr anchor="t" rtlCol="false" tIns="0" lIns="0" bIns="0" rIns="0">
            <a:spAutoFit/>
          </a:bodyPr>
          <a:lstStyle/>
          <a:p>
            <a:pPr marL="863599" indent="-431800" lvl="1">
              <a:lnSpc>
                <a:spcPts val="5599"/>
              </a:lnSpc>
              <a:buFont typeface="Arial"/>
              <a:buChar char="•"/>
            </a:pPr>
            <a:r>
              <a:rPr lang="en-US" sz="3999">
                <a:solidFill>
                  <a:srgbClr val="726151"/>
                </a:solidFill>
                <a:latin typeface="Roboto"/>
              </a:rPr>
              <a:t>Tìm kiếm dữ liệu từ DB</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510906"/>
            <a:ext cx="14630400" cy="8229600"/>
          </a:xfrm>
          <a:prstGeom prst="rect">
            <a:avLst/>
          </a:prstGeom>
        </p:spPr>
      </p:pic>
      <p:sp>
        <p:nvSpPr>
          <p:cNvPr name="TextBox 3" id="3"/>
          <p:cNvSpPr txBox="true"/>
          <p:nvPr/>
        </p:nvSpPr>
        <p:spPr>
          <a:xfrm rot="0">
            <a:off x="1028700" y="349250"/>
            <a:ext cx="16230600" cy="679450"/>
          </a:xfrm>
          <a:prstGeom prst="rect">
            <a:avLst/>
          </a:prstGeom>
        </p:spPr>
        <p:txBody>
          <a:bodyPr anchor="t" rtlCol="false" tIns="0" lIns="0" bIns="0" rIns="0">
            <a:spAutoFit/>
          </a:bodyPr>
          <a:lstStyle/>
          <a:p>
            <a:pPr marL="863599" indent="-431800" lvl="1">
              <a:lnSpc>
                <a:spcPts val="5599"/>
              </a:lnSpc>
              <a:buFont typeface="Arial"/>
              <a:buChar char="•"/>
            </a:pPr>
            <a:r>
              <a:rPr lang="en-US" sz="3999">
                <a:solidFill>
                  <a:srgbClr val="726151"/>
                </a:solidFill>
                <a:latin typeface="Roboto"/>
              </a:rPr>
              <a:t>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true" flipV="false" rot="-1279815">
            <a:off x="812809" y="6086337"/>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12330" y="-1906791"/>
            <a:ext cx="6493940" cy="6529555"/>
          </a:xfrm>
          <a:custGeom>
            <a:avLst/>
            <a:gdLst/>
            <a:ahLst/>
            <a:cxnLst/>
            <a:rect r="r" b="b" t="t" l="l"/>
            <a:pathLst>
              <a:path h="6529555" w="6493940">
                <a:moveTo>
                  <a:pt x="0" y="0"/>
                </a:moveTo>
                <a:lnTo>
                  <a:pt x="6493940" y="0"/>
                </a:lnTo>
                <a:lnTo>
                  <a:pt x="6493940" y="6529555"/>
                </a:lnTo>
                <a:lnTo>
                  <a:pt x="0" y="6529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368370">
            <a:off x="14061058" y="203995"/>
            <a:ext cx="2689927" cy="1649410"/>
          </a:xfrm>
          <a:custGeom>
            <a:avLst/>
            <a:gdLst/>
            <a:ahLst/>
            <a:cxnLst/>
            <a:rect r="r" b="b" t="t" l="l"/>
            <a:pathLst>
              <a:path h="1649410" w="2689927">
                <a:moveTo>
                  <a:pt x="0" y="0"/>
                </a:moveTo>
                <a:lnTo>
                  <a:pt x="2689927" y="0"/>
                </a:lnTo>
                <a:lnTo>
                  <a:pt x="2689927" y="1649410"/>
                </a:lnTo>
                <a:lnTo>
                  <a:pt x="0" y="1649410"/>
                </a:lnTo>
                <a:lnTo>
                  <a:pt x="0" y="0"/>
                </a:lnTo>
                <a:close/>
              </a:path>
            </a:pathLst>
          </a:custGeom>
          <a:blipFill>
            <a:blip r:embed="rId6">
              <a:extLst>
                <a:ext uri="{96DAC541-7B7A-43D3-8B79-37D633B846F1}">
                  <asvg:svgBlip xmlns:asvg="http://schemas.microsoft.com/office/drawing/2016/SVG/main" r:embed="rId7"/>
                </a:ext>
              </a:extLst>
            </a:blip>
            <a:stretch>
              <a:fillRect l="-74740" t="0" r="0" b="0"/>
            </a:stretch>
          </a:blipFill>
        </p:spPr>
      </p:sp>
      <p:sp>
        <p:nvSpPr>
          <p:cNvPr name="Freeform 5" id="5"/>
          <p:cNvSpPr/>
          <p:nvPr/>
        </p:nvSpPr>
        <p:spPr>
          <a:xfrm flipH="false" flipV="true" rot="8309932">
            <a:off x="16034081" y="-1586945"/>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6330263" y="6808632"/>
            <a:ext cx="5627474" cy="2117828"/>
            <a:chOff x="0" y="0"/>
            <a:chExt cx="7503299" cy="2823770"/>
          </a:xfrm>
        </p:grpSpPr>
        <p:sp>
          <p:nvSpPr>
            <p:cNvPr name="Freeform 7" id="7"/>
            <p:cNvSpPr/>
            <p:nvPr/>
          </p:nvSpPr>
          <p:spPr>
            <a:xfrm flipH="false" flipV="false" rot="0">
              <a:off x="0" y="0"/>
              <a:ext cx="7503299" cy="2823770"/>
            </a:xfrm>
            <a:custGeom>
              <a:avLst/>
              <a:gdLst/>
              <a:ahLst/>
              <a:cxnLst/>
              <a:rect r="r" b="b" t="t" l="l"/>
              <a:pathLst>
                <a:path h="2823770" w="7503299">
                  <a:moveTo>
                    <a:pt x="0" y="0"/>
                  </a:moveTo>
                  <a:lnTo>
                    <a:pt x="7503299" y="0"/>
                  </a:lnTo>
                  <a:lnTo>
                    <a:pt x="7503299" y="2823770"/>
                  </a:lnTo>
                  <a:lnTo>
                    <a:pt x="0" y="2823770"/>
                  </a:lnTo>
                  <a:lnTo>
                    <a:pt x="0" y="0"/>
                  </a:lnTo>
                  <a:close/>
                </a:path>
              </a:pathLst>
            </a:custGeom>
            <a:blipFill>
              <a:blip r:embed="rId10">
                <a:extLst>
                  <a:ext uri="{96DAC541-7B7A-43D3-8B79-37D633B846F1}">
                    <asvg:svgBlip xmlns:asvg="http://schemas.microsoft.com/office/drawing/2016/SVG/main" r:embed="rId11"/>
                  </a:ext>
                </a:extLst>
              </a:blip>
              <a:stretch>
                <a:fillRect l="0" t="-3" r="0" b="-3"/>
              </a:stretch>
            </a:blipFill>
          </p:spPr>
        </p:sp>
        <p:sp>
          <p:nvSpPr>
            <p:cNvPr name="TextBox 8" id="8"/>
            <p:cNvSpPr txBox="true"/>
            <p:nvPr/>
          </p:nvSpPr>
          <p:spPr>
            <a:xfrm rot="0">
              <a:off x="300964" y="910954"/>
              <a:ext cx="6901372" cy="1447178"/>
            </a:xfrm>
            <a:prstGeom prst="rect">
              <a:avLst/>
            </a:prstGeom>
          </p:spPr>
          <p:txBody>
            <a:bodyPr anchor="t" rtlCol="false" tIns="0" lIns="0" bIns="0" rIns="0">
              <a:spAutoFit/>
            </a:bodyPr>
            <a:lstStyle/>
            <a:p>
              <a:pPr algn="ctr">
                <a:lnSpc>
                  <a:spcPts val="4480"/>
                </a:lnSpc>
              </a:pPr>
              <a:r>
                <a:rPr lang="en-US" sz="3200">
                  <a:solidFill>
                    <a:srgbClr val="726151"/>
                  </a:solidFill>
                  <a:latin typeface="Kulachat Serif"/>
                </a:rPr>
                <a:t>About </a:t>
              </a:r>
              <a:r>
                <a:rPr lang="en-US" sz="3200">
                  <a:solidFill>
                    <a:srgbClr val="726151"/>
                  </a:solidFill>
                  <a:latin typeface="Kulachat Serif Bold"/>
                </a:rPr>
                <a:t>MongoDB</a:t>
              </a:r>
              <a:r>
                <a:rPr lang="en-US" sz="3200">
                  <a:solidFill>
                    <a:srgbClr val="726151"/>
                  </a:solidFill>
                  <a:latin typeface="Kulachat Serif"/>
                </a:rPr>
                <a:t> and Demo using MongoDB in ExpressJS</a:t>
              </a:r>
            </a:p>
          </p:txBody>
        </p:sp>
      </p:grpSp>
      <p:sp>
        <p:nvSpPr>
          <p:cNvPr name="Freeform 9" id="9"/>
          <p:cNvSpPr/>
          <p:nvPr/>
        </p:nvSpPr>
        <p:spPr>
          <a:xfrm flipH="false" flipV="true" rot="0">
            <a:off x="1486628" y="3248835"/>
            <a:ext cx="5627474" cy="2117977"/>
          </a:xfrm>
          <a:custGeom>
            <a:avLst/>
            <a:gdLst/>
            <a:ahLst/>
            <a:cxnLst/>
            <a:rect r="r" b="b" t="t" l="l"/>
            <a:pathLst>
              <a:path h="2117977" w="5627474">
                <a:moveTo>
                  <a:pt x="0" y="2117976"/>
                </a:moveTo>
                <a:lnTo>
                  <a:pt x="5627474" y="2117976"/>
                </a:lnTo>
                <a:lnTo>
                  <a:pt x="5627474" y="0"/>
                </a:lnTo>
                <a:lnTo>
                  <a:pt x="0" y="0"/>
                </a:lnTo>
                <a:lnTo>
                  <a:pt x="0" y="211797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true" rot="0">
            <a:off x="11189697" y="3232010"/>
            <a:ext cx="5627474" cy="2117977"/>
          </a:xfrm>
          <a:custGeom>
            <a:avLst/>
            <a:gdLst/>
            <a:ahLst/>
            <a:cxnLst/>
            <a:rect r="r" b="b" t="t" l="l"/>
            <a:pathLst>
              <a:path h="2117977" w="5627474">
                <a:moveTo>
                  <a:pt x="0" y="2117977"/>
                </a:moveTo>
                <a:lnTo>
                  <a:pt x="5627474" y="2117977"/>
                </a:lnTo>
                <a:lnTo>
                  <a:pt x="5627474" y="0"/>
                </a:lnTo>
                <a:lnTo>
                  <a:pt x="0" y="0"/>
                </a:lnTo>
                <a:lnTo>
                  <a:pt x="0" y="2117977"/>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3835737" y="5632945"/>
            <a:ext cx="913457" cy="874619"/>
          </a:xfrm>
          <a:custGeom>
            <a:avLst/>
            <a:gdLst/>
            <a:ahLst/>
            <a:cxnLst/>
            <a:rect r="r" b="b" t="t" l="l"/>
            <a:pathLst>
              <a:path h="874619" w="913457">
                <a:moveTo>
                  <a:pt x="0" y="0"/>
                </a:moveTo>
                <a:lnTo>
                  <a:pt x="913457" y="0"/>
                </a:lnTo>
                <a:lnTo>
                  <a:pt x="913457" y="874619"/>
                </a:lnTo>
                <a:lnTo>
                  <a:pt x="0" y="8746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8679372" y="5632945"/>
            <a:ext cx="913457" cy="874619"/>
          </a:xfrm>
          <a:custGeom>
            <a:avLst/>
            <a:gdLst/>
            <a:ahLst/>
            <a:cxnLst/>
            <a:rect r="r" b="b" t="t" l="l"/>
            <a:pathLst>
              <a:path h="874619" w="913457">
                <a:moveTo>
                  <a:pt x="0" y="0"/>
                </a:moveTo>
                <a:lnTo>
                  <a:pt x="913457" y="0"/>
                </a:lnTo>
                <a:lnTo>
                  <a:pt x="913457" y="874619"/>
                </a:lnTo>
                <a:lnTo>
                  <a:pt x="0" y="8746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3538806" y="5604732"/>
            <a:ext cx="913457" cy="874619"/>
          </a:xfrm>
          <a:custGeom>
            <a:avLst/>
            <a:gdLst/>
            <a:ahLst/>
            <a:cxnLst/>
            <a:rect r="r" b="b" t="t" l="l"/>
            <a:pathLst>
              <a:path h="874619" w="913457">
                <a:moveTo>
                  <a:pt x="0" y="0"/>
                </a:moveTo>
                <a:lnTo>
                  <a:pt x="913457" y="0"/>
                </a:lnTo>
                <a:lnTo>
                  <a:pt x="913457" y="874619"/>
                </a:lnTo>
                <a:lnTo>
                  <a:pt x="0" y="8746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14" id="14"/>
          <p:cNvSpPr/>
          <p:nvPr/>
        </p:nvSpPr>
        <p:spPr>
          <a:xfrm>
            <a:off x="4300365" y="6081825"/>
            <a:ext cx="9305037" cy="2537"/>
          </a:xfrm>
          <a:prstGeom prst="line">
            <a:avLst/>
          </a:prstGeom>
          <a:ln cap="flat" w="76200">
            <a:solidFill>
              <a:srgbClr val="FFFFFF"/>
            </a:solidFill>
            <a:prstDash val="solid"/>
            <a:headEnd type="none" len="sm" w="sm"/>
            <a:tailEnd type="none" len="sm" w="sm"/>
          </a:ln>
        </p:spPr>
      </p:sp>
      <p:sp>
        <p:nvSpPr>
          <p:cNvPr name="TextBox 15" id="15"/>
          <p:cNvSpPr txBox="true"/>
          <p:nvPr/>
        </p:nvSpPr>
        <p:spPr>
          <a:xfrm rot="0">
            <a:off x="5052212" y="495300"/>
            <a:ext cx="8183575" cy="2663824"/>
          </a:xfrm>
          <a:prstGeom prst="rect">
            <a:avLst/>
          </a:prstGeom>
        </p:spPr>
        <p:txBody>
          <a:bodyPr anchor="t" rtlCol="false" tIns="0" lIns="0" bIns="0" rIns="0">
            <a:spAutoFit/>
          </a:bodyPr>
          <a:lstStyle/>
          <a:p>
            <a:pPr algn="ctr">
              <a:lnSpc>
                <a:spcPts val="19600"/>
              </a:lnSpc>
            </a:pPr>
            <a:r>
              <a:rPr lang="en-US" sz="14000">
                <a:solidFill>
                  <a:srgbClr val="726151"/>
                </a:solidFill>
                <a:latin typeface="Absolutely Sharp "/>
              </a:rPr>
              <a:t>Timeline</a:t>
            </a:r>
          </a:p>
        </p:txBody>
      </p:sp>
      <p:sp>
        <p:nvSpPr>
          <p:cNvPr name="TextBox 16" id="16"/>
          <p:cNvSpPr txBox="true"/>
          <p:nvPr/>
        </p:nvSpPr>
        <p:spPr>
          <a:xfrm rot="0">
            <a:off x="1712351" y="3644688"/>
            <a:ext cx="5176029" cy="1099671"/>
          </a:xfrm>
          <a:prstGeom prst="rect">
            <a:avLst/>
          </a:prstGeom>
        </p:spPr>
        <p:txBody>
          <a:bodyPr anchor="t" rtlCol="false" tIns="0" lIns="0" bIns="0" rIns="0">
            <a:spAutoFit/>
          </a:bodyPr>
          <a:lstStyle/>
          <a:p>
            <a:pPr algn="ctr">
              <a:lnSpc>
                <a:spcPts val="4480"/>
              </a:lnSpc>
            </a:pPr>
            <a:r>
              <a:rPr lang="en-US" sz="3200">
                <a:solidFill>
                  <a:srgbClr val="726151"/>
                </a:solidFill>
                <a:latin typeface="Kulachat Serif"/>
              </a:rPr>
              <a:t>About </a:t>
            </a:r>
            <a:r>
              <a:rPr lang="en-US" sz="3200">
                <a:solidFill>
                  <a:srgbClr val="726151"/>
                </a:solidFill>
                <a:latin typeface="Kulachat Serif Bold"/>
              </a:rPr>
              <a:t>MySQL</a:t>
            </a:r>
            <a:r>
              <a:rPr lang="en-US" sz="3200">
                <a:solidFill>
                  <a:srgbClr val="726151"/>
                </a:solidFill>
                <a:latin typeface="Kulachat Serif"/>
              </a:rPr>
              <a:t> and Demo MySQL in ExpressJS</a:t>
            </a:r>
          </a:p>
        </p:txBody>
      </p:sp>
      <p:sp>
        <p:nvSpPr>
          <p:cNvPr name="TextBox 17" id="17"/>
          <p:cNvSpPr txBox="true"/>
          <p:nvPr/>
        </p:nvSpPr>
        <p:spPr>
          <a:xfrm rot="0">
            <a:off x="11415420" y="3638416"/>
            <a:ext cx="5176029" cy="1099671"/>
          </a:xfrm>
          <a:prstGeom prst="rect">
            <a:avLst/>
          </a:prstGeom>
        </p:spPr>
        <p:txBody>
          <a:bodyPr anchor="t" rtlCol="false" tIns="0" lIns="0" bIns="0" rIns="0">
            <a:spAutoFit/>
          </a:bodyPr>
          <a:lstStyle/>
          <a:p>
            <a:pPr algn="ctr">
              <a:lnSpc>
                <a:spcPts val="4480"/>
              </a:lnSpc>
            </a:pPr>
            <a:r>
              <a:rPr lang="en-US" sz="3200">
                <a:solidFill>
                  <a:srgbClr val="726151"/>
                </a:solidFill>
                <a:latin typeface="Kulachat Serif"/>
              </a:rPr>
              <a:t>About </a:t>
            </a:r>
            <a:r>
              <a:rPr lang="en-US" sz="3200">
                <a:solidFill>
                  <a:srgbClr val="726151"/>
                </a:solidFill>
                <a:latin typeface="Kulachat Serif Bold"/>
              </a:rPr>
              <a:t>PostgreSQL </a:t>
            </a:r>
            <a:r>
              <a:rPr lang="en-US" sz="3200">
                <a:solidFill>
                  <a:srgbClr val="726151"/>
                </a:solidFill>
                <a:latin typeface="Kulachat Serif"/>
              </a:rPr>
              <a:t>and Demo PostgreSQL in ExpressJS </a:t>
            </a:r>
          </a:p>
        </p:txBody>
      </p:sp>
      <p:sp>
        <p:nvSpPr>
          <p:cNvPr name="TextBox 18" id="18"/>
          <p:cNvSpPr txBox="true"/>
          <p:nvPr/>
        </p:nvSpPr>
        <p:spPr>
          <a:xfrm rot="0">
            <a:off x="3902333" y="5707851"/>
            <a:ext cx="796064"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1</a:t>
            </a:r>
          </a:p>
        </p:txBody>
      </p:sp>
      <p:sp>
        <p:nvSpPr>
          <p:cNvPr name="TextBox 19" id="19"/>
          <p:cNvSpPr txBox="true"/>
          <p:nvPr/>
        </p:nvSpPr>
        <p:spPr>
          <a:xfrm rot="0">
            <a:off x="8753868" y="5707851"/>
            <a:ext cx="796064"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2</a:t>
            </a:r>
          </a:p>
        </p:txBody>
      </p:sp>
      <p:sp>
        <p:nvSpPr>
          <p:cNvPr name="TextBox 20" id="20"/>
          <p:cNvSpPr txBox="true"/>
          <p:nvPr/>
        </p:nvSpPr>
        <p:spPr>
          <a:xfrm rot="0">
            <a:off x="13605402" y="5736064"/>
            <a:ext cx="796064"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3</a:t>
            </a:r>
          </a:p>
        </p:txBody>
      </p:sp>
      <p:sp>
        <p:nvSpPr>
          <p:cNvPr name="TextBox 21" id="21"/>
          <p:cNvSpPr txBox="true"/>
          <p:nvPr/>
        </p:nvSpPr>
        <p:spPr>
          <a:xfrm rot="0">
            <a:off x="5211590" y="9536060"/>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69942" y="1563205"/>
            <a:ext cx="16189358" cy="6733893"/>
          </a:xfrm>
          <a:custGeom>
            <a:avLst/>
            <a:gdLst/>
            <a:ahLst/>
            <a:cxnLst/>
            <a:rect r="r" b="b" t="t" l="l"/>
            <a:pathLst>
              <a:path h="6733893" w="16189358">
                <a:moveTo>
                  <a:pt x="0" y="0"/>
                </a:moveTo>
                <a:lnTo>
                  <a:pt x="16189358" y="0"/>
                </a:lnTo>
                <a:lnTo>
                  <a:pt x="16189358" y="6733892"/>
                </a:lnTo>
                <a:lnTo>
                  <a:pt x="0" y="6733892"/>
                </a:lnTo>
                <a:lnTo>
                  <a:pt x="0" y="0"/>
                </a:lnTo>
                <a:close/>
              </a:path>
            </a:pathLst>
          </a:custGeom>
          <a:blipFill>
            <a:blip r:embed="rId2"/>
            <a:stretch>
              <a:fillRect l="0" t="0" r="0" b="0"/>
            </a:stretch>
          </a:blipFill>
        </p:spPr>
      </p:sp>
      <p:sp>
        <p:nvSpPr>
          <p:cNvPr name="TextBox 3" id="3"/>
          <p:cNvSpPr txBox="true"/>
          <p:nvPr/>
        </p:nvSpPr>
        <p:spPr>
          <a:xfrm rot="0">
            <a:off x="1028700" y="349250"/>
            <a:ext cx="16230600" cy="679450"/>
          </a:xfrm>
          <a:prstGeom prst="rect">
            <a:avLst/>
          </a:prstGeom>
        </p:spPr>
        <p:txBody>
          <a:bodyPr anchor="t" rtlCol="false" tIns="0" lIns="0" bIns="0" rIns="0">
            <a:spAutoFit/>
          </a:bodyPr>
          <a:lstStyle/>
          <a:p>
            <a:pPr marL="863599" indent="-431800" lvl="1">
              <a:lnSpc>
                <a:spcPts val="5599"/>
              </a:lnSpc>
              <a:buFont typeface="Arial"/>
              <a:buChar char="•"/>
            </a:pPr>
            <a:r>
              <a:rPr lang="en-US" sz="3999">
                <a:solidFill>
                  <a:srgbClr val="726151"/>
                </a:solidFill>
                <a:latin typeface="Roboto"/>
              </a:rPr>
              <a:t>Dữ liệu trong collection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384444" y="2980312"/>
            <a:ext cx="6011916" cy="1254608"/>
          </a:xfrm>
          <a:custGeom>
            <a:avLst/>
            <a:gdLst/>
            <a:ahLst/>
            <a:cxnLst/>
            <a:rect r="r" b="b" t="t" l="l"/>
            <a:pathLst>
              <a:path h="1254608" w="6011916">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487307" y="3247177"/>
            <a:ext cx="3161766" cy="706120"/>
          </a:xfrm>
          <a:prstGeom prst="rect">
            <a:avLst/>
          </a:prstGeom>
        </p:spPr>
        <p:txBody>
          <a:bodyPr anchor="t" rtlCol="false" tIns="0" lIns="0" bIns="0" rIns="0">
            <a:spAutoFit/>
          </a:bodyPr>
          <a:lstStyle/>
          <a:p>
            <a:pPr>
              <a:lnSpc>
                <a:spcPts val="5179"/>
              </a:lnSpc>
            </a:pPr>
            <a:r>
              <a:rPr lang="en-US" sz="3699">
                <a:solidFill>
                  <a:srgbClr val="726151"/>
                </a:solidFill>
                <a:latin typeface="Times New Roman Bold"/>
              </a:rPr>
              <a:t>Introduction</a:t>
            </a:r>
          </a:p>
        </p:txBody>
      </p:sp>
      <p:sp>
        <p:nvSpPr>
          <p:cNvPr name="TextBox 9" id="9"/>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PostgreSQL</a:t>
            </a:r>
          </a:p>
        </p:txBody>
      </p:sp>
      <p:sp>
        <p:nvSpPr>
          <p:cNvPr name="TextBox 10" id="10"/>
          <p:cNvSpPr txBox="true"/>
          <p:nvPr/>
        </p:nvSpPr>
        <p:spPr>
          <a:xfrm rot="0">
            <a:off x="4083328" y="9493170"/>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
        <p:nvSpPr>
          <p:cNvPr name="TextBox 11" id="11"/>
          <p:cNvSpPr txBox="true"/>
          <p:nvPr/>
        </p:nvSpPr>
        <p:spPr>
          <a:xfrm rot="0">
            <a:off x="3038657" y="4787371"/>
            <a:ext cx="10851821" cy="4253126"/>
          </a:xfrm>
          <a:prstGeom prst="rect">
            <a:avLst/>
          </a:prstGeom>
        </p:spPr>
        <p:txBody>
          <a:bodyPr anchor="t" rtlCol="false" tIns="0" lIns="0" bIns="0" rIns="0">
            <a:spAutoFit/>
          </a:bodyPr>
          <a:lstStyle/>
          <a:p>
            <a:pPr marL="690265" indent="-345133" lvl="1">
              <a:lnSpc>
                <a:spcPts val="4476"/>
              </a:lnSpc>
              <a:buFont typeface="Arial"/>
              <a:buChar char="•"/>
            </a:pPr>
            <a:r>
              <a:rPr lang="en-US" sz="3197">
                <a:solidFill>
                  <a:srgbClr val="726151"/>
                </a:solidFill>
                <a:latin typeface="Crimson Pro"/>
              </a:rPr>
              <a:t>Là hệ quản lý cơ sở dữ liệu quan hệ đối tượng (ORDBMS)</a:t>
            </a:r>
          </a:p>
          <a:p>
            <a:pPr>
              <a:lnSpc>
                <a:spcPts val="4476"/>
              </a:lnSpc>
            </a:pPr>
          </a:p>
          <a:p>
            <a:pPr marL="690265" indent="-345133" lvl="1">
              <a:lnSpc>
                <a:spcPts val="4476"/>
              </a:lnSpc>
              <a:buFont typeface="Arial"/>
              <a:buChar char="•"/>
            </a:pPr>
            <a:r>
              <a:rPr lang="en-US" sz="3197">
                <a:solidFill>
                  <a:srgbClr val="726151"/>
                </a:solidFill>
                <a:latin typeface="Crimson Pro"/>
              </a:rPr>
              <a:t>C</a:t>
            </a:r>
            <a:r>
              <a:rPr lang="en-US" sz="3197">
                <a:solidFill>
                  <a:srgbClr val="726151"/>
                </a:solidFill>
                <a:latin typeface="Crimson Pro"/>
              </a:rPr>
              <a:t>ó thể sử dụng cho dynamic websites và web applications.</a:t>
            </a:r>
          </a:p>
          <a:p>
            <a:pPr>
              <a:lnSpc>
                <a:spcPts val="4476"/>
              </a:lnSpc>
            </a:pPr>
          </a:p>
          <a:p>
            <a:pPr marL="690265" indent="-345133" lvl="1">
              <a:lnSpc>
                <a:spcPts val="4476"/>
              </a:lnSpc>
              <a:buFont typeface="Arial"/>
              <a:buChar char="•"/>
            </a:pPr>
            <a:r>
              <a:rPr lang="en-US" sz="3197">
                <a:solidFill>
                  <a:srgbClr val="726151"/>
                </a:solidFill>
                <a:latin typeface="Crimson Pro"/>
              </a:rPr>
              <a:t>Hỗ</a:t>
            </a:r>
            <a:r>
              <a:rPr lang="en-US" sz="3197">
                <a:solidFill>
                  <a:srgbClr val="726151"/>
                </a:solidFill>
                <a:latin typeface="Crimson Pro"/>
              </a:rPr>
              <a:t> trợ một số ngôn ngữ như: Python, C#, Node.js, Ruby,...</a:t>
            </a:r>
          </a:p>
          <a:p>
            <a:pPr>
              <a:lnSpc>
                <a:spcPts val="4476"/>
              </a:lnSpc>
            </a:pPr>
          </a:p>
          <a:p>
            <a:pPr marL="690265" indent="-345133" lvl="1">
              <a:lnSpc>
                <a:spcPts val="3229"/>
              </a:lnSpc>
              <a:buFont typeface="Arial"/>
              <a:buChar char="•"/>
            </a:pPr>
            <a:r>
              <a:rPr lang="en-US" sz="3197">
                <a:solidFill>
                  <a:srgbClr val="726151"/>
                </a:solidFill>
                <a:latin typeface="Crimson Pro"/>
              </a:rPr>
              <a:t>Thích hợp cho các hoạt động với dữ liệu lớn, phức tạp</a:t>
            </a:r>
          </a:p>
          <a:p>
            <a:pPr>
              <a:lnSpc>
                <a:spcPts val="322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384444" y="2980312"/>
            <a:ext cx="6011916" cy="1254608"/>
          </a:xfrm>
          <a:custGeom>
            <a:avLst/>
            <a:gdLst/>
            <a:ahLst/>
            <a:cxnLst/>
            <a:rect r="r" b="b" t="t" l="l"/>
            <a:pathLst>
              <a:path h="1254608" w="6011916">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487307" y="3313852"/>
            <a:ext cx="3161766" cy="639445"/>
          </a:xfrm>
          <a:prstGeom prst="rect">
            <a:avLst/>
          </a:prstGeom>
        </p:spPr>
        <p:txBody>
          <a:bodyPr anchor="t" rtlCol="false" tIns="0" lIns="0" bIns="0" rIns="0">
            <a:spAutoFit/>
          </a:bodyPr>
          <a:lstStyle/>
          <a:p>
            <a:pPr>
              <a:lnSpc>
                <a:spcPts val="5179"/>
              </a:lnSpc>
            </a:pPr>
            <a:r>
              <a:rPr lang="en-US" sz="3699">
                <a:solidFill>
                  <a:srgbClr val="726151"/>
                </a:solidFill>
                <a:latin typeface="Crimson Pro"/>
              </a:rPr>
              <a:t>Ưu điểm</a:t>
            </a:r>
          </a:p>
        </p:txBody>
      </p:sp>
      <p:sp>
        <p:nvSpPr>
          <p:cNvPr name="TextBox 9" id="9"/>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PostgreSQL</a:t>
            </a:r>
          </a:p>
        </p:txBody>
      </p:sp>
      <p:sp>
        <p:nvSpPr>
          <p:cNvPr name="TextBox 10" id="10"/>
          <p:cNvSpPr txBox="true"/>
          <p:nvPr/>
        </p:nvSpPr>
        <p:spPr>
          <a:xfrm rot="0">
            <a:off x="4083328" y="9493170"/>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
        <p:nvSpPr>
          <p:cNvPr name="TextBox 11" id="11"/>
          <p:cNvSpPr txBox="true"/>
          <p:nvPr/>
        </p:nvSpPr>
        <p:spPr>
          <a:xfrm rot="0">
            <a:off x="2914936" y="4583920"/>
            <a:ext cx="11099263" cy="4183377"/>
          </a:xfrm>
          <a:prstGeom prst="rect">
            <a:avLst/>
          </a:prstGeom>
        </p:spPr>
        <p:txBody>
          <a:bodyPr anchor="t" rtlCol="false" tIns="0" lIns="0" bIns="0" rIns="0">
            <a:spAutoFit/>
          </a:bodyPr>
          <a:lstStyle/>
          <a:p>
            <a:pPr marL="706004" indent="-353002" lvl="1">
              <a:lnSpc>
                <a:spcPts val="5559"/>
              </a:lnSpc>
              <a:buFont typeface="Arial"/>
              <a:buChar char="•"/>
            </a:pPr>
            <a:r>
              <a:rPr lang="en-US" sz="3270">
                <a:solidFill>
                  <a:srgbClr val="726151"/>
                </a:solidFill>
                <a:latin typeface="Crimson Pro"/>
              </a:rPr>
              <a:t>Hỗ trợ trên nhiều hệ điều hành</a:t>
            </a:r>
          </a:p>
          <a:p>
            <a:pPr marL="706004" indent="-353002" lvl="1">
              <a:lnSpc>
                <a:spcPts val="5559"/>
              </a:lnSpc>
              <a:buFont typeface="Arial"/>
              <a:buChar char="•"/>
            </a:pPr>
            <a:r>
              <a:rPr lang="en-US" sz="3270">
                <a:solidFill>
                  <a:srgbClr val="726151"/>
                </a:solidFill>
                <a:latin typeface="Crimson Pro"/>
              </a:rPr>
              <a:t>Kiểu dữ liệu đa dạng</a:t>
            </a:r>
          </a:p>
          <a:p>
            <a:pPr marL="706004" indent="-353002" lvl="1">
              <a:lnSpc>
                <a:spcPts val="5559"/>
              </a:lnSpc>
              <a:buFont typeface="Arial"/>
              <a:buChar char="•"/>
            </a:pPr>
            <a:r>
              <a:rPr lang="en-US" sz="3270">
                <a:solidFill>
                  <a:srgbClr val="726151"/>
                </a:solidFill>
                <a:latin typeface="Crimson Pro"/>
              </a:rPr>
              <a:t>Hỗ trợ nhiều ngôn ngữ lập trình</a:t>
            </a:r>
          </a:p>
          <a:p>
            <a:pPr marL="706004" indent="-353002" lvl="1">
              <a:lnSpc>
                <a:spcPts val="5559"/>
              </a:lnSpc>
              <a:buFont typeface="Arial"/>
              <a:buChar char="•"/>
            </a:pPr>
            <a:r>
              <a:rPr lang="en-US" sz="3270">
                <a:solidFill>
                  <a:srgbClr val="726151"/>
                </a:solidFill>
                <a:latin typeface="Crimson Pro"/>
              </a:rPr>
              <a:t>Có thư viện tiện ích mở rộng (PostGIS, pgAdmin)</a:t>
            </a:r>
          </a:p>
          <a:p>
            <a:pPr marL="706004" indent="-353002" lvl="1">
              <a:lnSpc>
                <a:spcPts val="5559"/>
              </a:lnSpc>
              <a:buFont typeface="Arial"/>
              <a:buChar char="•"/>
            </a:pPr>
            <a:r>
              <a:rPr lang="en-US" sz="3270">
                <a:solidFill>
                  <a:srgbClr val="726151"/>
                </a:solidFill>
                <a:latin typeface="Crimson Pro"/>
              </a:rPr>
              <a:t>Điều khiển đồng thời</a:t>
            </a:r>
          </a:p>
          <a:p>
            <a:pPr marL="706004" indent="-353002" lvl="1">
              <a:lnSpc>
                <a:spcPts val="5559"/>
              </a:lnSpc>
              <a:buFont typeface="Arial"/>
              <a:buChar char="•"/>
            </a:pPr>
            <a:r>
              <a:rPr lang="en-US" sz="3270">
                <a:solidFill>
                  <a:srgbClr val="726151"/>
                </a:solidFill>
                <a:latin typeface="Crimson Pro"/>
              </a:rPr>
              <a:t>Có độ tin cậy và khả năng khôi phục</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PostgreSQL</a:t>
            </a:r>
          </a:p>
        </p:txBody>
      </p:sp>
      <p:sp>
        <p:nvSpPr>
          <p:cNvPr name="Freeform 8" id="8"/>
          <p:cNvSpPr/>
          <p:nvPr/>
        </p:nvSpPr>
        <p:spPr>
          <a:xfrm flipH="false" flipV="false" rot="0">
            <a:off x="4825403" y="3334088"/>
            <a:ext cx="8378437" cy="4553927"/>
          </a:xfrm>
          <a:custGeom>
            <a:avLst/>
            <a:gdLst/>
            <a:ahLst/>
            <a:cxnLst/>
            <a:rect r="r" b="b" t="t" l="l"/>
            <a:pathLst>
              <a:path h="4553927" w="8378437">
                <a:moveTo>
                  <a:pt x="0" y="0"/>
                </a:moveTo>
                <a:lnTo>
                  <a:pt x="8378437" y="0"/>
                </a:lnTo>
                <a:lnTo>
                  <a:pt x="8378437" y="4553927"/>
                </a:lnTo>
                <a:lnTo>
                  <a:pt x="0" y="4553927"/>
                </a:lnTo>
                <a:lnTo>
                  <a:pt x="0" y="0"/>
                </a:lnTo>
                <a:close/>
              </a:path>
            </a:pathLst>
          </a:custGeom>
          <a:blipFill>
            <a:blip r:embed="rId10"/>
            <a:stretch>
              <a:fillRect l="0" t="0" r="0" b="0"/>
            </a:stretch>
          </a:blipFill>
        </p:spPr>
      </p:sp>
      <p:sp>
        <p:nvSpPr>
          <p:cNvPr name="TextBox 9" id="9"/>
          <p:cNvSpPr txBox="true"/>
          <p:nvPr/>
        </p:nvSpPr>
        <p:spPr>
          <a:xfrm rot="0">
            <a:off x="1808388" y="8088040"/>
            <a:ext cx="14412468" cy="640753"/>
          </a:xfrm>
          <a:prstGeom prst="rect">
            <a:avLst/>
          </a:prstGeom>
        </p:spPr>
        <p:txBody>
          <a:bodyPr anchor="t" rtlCol="false" tIns="0" lIns="0" bIns="0" rIns="0">
            <a:spAutoFit/>
          </a:bodyPr>
          <a:lstStyle/>
          <a:p>
            <a:pPr algn="ctr">
              <a:lnSpc>
                <a:spcPts val="5107"/>
              </a:lnSpc>
            </a:pPr>
            <a:r>
              <a:rPr lang="en-US" sz="3648">
                <a:solidFill>
                  <a:srgbClr val="726151"/>
                </a:solidFill>
                <a:latin typeface="Crimson Pro"/>
              </a:rPr>
              <a:t>PL/Python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053330" y="3953298"/>
            <a:ext cx="7364207" cy="4833409"/>
          </a:xfrm>
          <a:custGeom>
            <a:avLst/>
            <a:gdLst/>
            <a:ahLst/>
            <a:cxnLst/>
            <a:rect r="r" b="b" t="t" l="l"/>
            <a:pathLst>
              <a:path h="4833409" w="7364207">
                <a:moveTo>
                  <a:pt x="0" y="0"/>
                </a:moveTo>
                <a:lnTo>
                  <a:pt x="7364207" y="0"/>
                </a:lnTo>
                <a:lnTo>
                  <a:pt x="7364207" y="4833409"/>
                </a:lnTo>
                <a:lnTo>
                  <a:pt x="0" y="4833409"/>
                </a:lnTo>
                <a:lnTo>
                  <a:pt x="0" y="0"/>
                </a:lnTo>
                <a:close/>
              </a:path>
            </a:pathLst>
          </a:custGeom>
          <a:blipFill>
            <a:blip r:embed="rId10"/>
            <a:stretch>
              <a:fillRect l="0" t="0" r="0" b="0"/>
            </a:stretch>
          </a:blipFill>
        </p:spPr>
      </p:sp>
      <p:sp>
        <p:nvSpPr>
          <p:cNvPr name="Freeform 8" id="8"/>
          <p:cNvSpPr/>
          <p:nvPr/>
        </p:nvSpPr>
        <p:spPr>
          <a:xfrm flipH="false" flipV="false" rot="0">
            <a:off x="1870463" y="3997720"/>
            <a:ext cx="6684633" cy="4788987"/>
          </a:xfrm>
          <a:custGeom>
            <a:avLst/>
            <a:gdLst/>
            <a:ahLst/>
            <a:cxnLst/>
            <a:rect r="r" b="b" t="t" l="l"/>
            <a:pathLst>
              <a:path h="4788987" w="6684633">
                <a:moveTo>
                  <a:pt x="0" y="0"/>
                </a:moveTo>
                <a:lnTo>
                  <a:pt x="6684634" y="0"/>
                </a:lnTo>
                <a:lnTo>
                  <a:pt x="6684634" y="4788987"/>
                </a:lnTo>
                <a:lnTo>
                  <a:pt x="0" y="4788987"/>
                </a:lnTo>
                <a:lnTo>
                  <a:pt x="0" y="0"/>
                </a:lnTo>
                <a:close/>
              </a:path>
            </a:pathLst>
          </a:custGeom>
          <a:blipFill>
            <a:blip r:embed="rId11"/>
            <a:stretch>
              <a:fillRect l="0" t="-4993" r="0" b="-1075"/>
            </a:stretch>
          </a:blipFill>
        </p:spPr>
      </p:sp>
      <p:sp>
        <p:nvSpPr>
          <p:cNvPr name="TextBox 9" id="9"/>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PostgreSQL</a:t>
            </a:r>
          </a:p>
        </p:txBody>
      </p:sp>
      <p:sp>
        <p:nvSpPr>
          <p:cNvPr name="TextBox 10" id="10"/>
          <p:cNvSpPr txBox="true"/>
          <p:nvPr/>
        </p:nvSpPr>
        <p:spPr>
          <a:xfrm rot="0">
            <a:off x="1870463" y="9172575"/>
            <a:ext cx="6119189" cy="640753"/>
          </a:xfrm>
          <a:prstGeom prst="rect">
            <a:avLst/>
          </a:prstGeom>
        </p:spPr>
        <p:txBody>
          <a:bodyPr anchor="t" rtlCol="false" tIns="0" lIns="0" bIns="0" rIns="0">
            <a:spAutoFit/>
          </a:bodyPr>
          <a:lstStyle/>
          <a:p>
            <a:pPr algn="ctr">
              <a:lnSpc>
                <a:spcPts val="5107"/>
              </a:lnSpc>
            </a:pPr>
            <a:r>
              <a:rPr lang="en-US" sz="3648">
                <a:solidFill>
                  <a:srgbClr val="726151"/>
                </a:solidFill>
                <a:latin typeface="Crimson Pro"/>
              </a:rPr>
              <a:t>Không kế thừa</a:t>
            </a:r>
          </a:p>
        </p:txBody>
      </p:sp>
      <p:sp>
        <p:nvSpPr>
          <p:cNvPr name="TextBox 11" id="11"/>
          <p:cNvSpPr txBox="true"/>
          <p:nvPr/>
        </p:nvSpPr>
        <p:spPr>
          <a:xfrm rot="0">
            <a:off x="9675839" y="9172575"/>
            <a:ext cx="6119189" cy="640753"/>
          </a:xfrm>
          <a:prstGeom prst="rect">
            <a:avLst/>
          </a:prstGeom>
        </p:spPr>
        <p:txBody>
          <a:bodyPr anchor="t" rtlCol="false" tIns="0" lIns="0" bIns="0" rIns="0">
            <a:spAutoFit/>
          </a:bodyPr>
          <a:lstStyle/>
          <a:p>
            <a:pPr algn="ctr">
              <a:lnSpc>
                <a:spcPts val="5107"/>
              </a:lnSpc>
            </a:pPr>
            <a:r>
              <a:rPr lang="en-US" sz="3648">
                <a:solidFill>
                  <a:srgbClr val="726151"/>
                </a:solidFill>
                <a:latin typeface="Crimson Pro"/>
              </a:rPr>
              <a:t>Có kế thừa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555315" y="3528691"/>
            <a:ext cx="8678555" cy="3131437"/>
          </a:xfrm>
          <a:custGeom>
            <a:avLst/>
            <a:gdLst/>
            <a:ahLst/>
            <a:cxnLst/>
            <a:rect r="r" b="b" t="t" l="l"/>
            <a:pathLst>
              <a:path h="3131437" w="8678555">
                <a:moveTo>
                  <a:pt x="0" y="0"/>
                </a:moveTo>
                <a:lnTo>
                  <a:pt x="8678555" y="0"/>
                </a:lnTo>
                <a:lnTo>
                  <a:pt x="8678555" y="3131438"/>
                </a:lnTo>
                <a:lnTo>
                  <a:pt x="0" y="3131438"/>
                </a:lnTo>
                <a:lnTo>
                  <a:pt x="0" y="0"/>
                </a:lnTo>
                <a:close/>
              </a:path>
            </a:pathLst>
          </a:custGeom>
          <a:blipFill>
            <a:blip r:embed="rId10"/>
            <a:stretch>
              <a:fillRect l="0" t="0" r="0" b="0"/>
            </a:stretch>
          </a:blipFill>
        </p:spPr>
      </p:sp>
      <p:sp>
        <p:nvSpPr>
          <p:cNvPr name="Freeform 8" id="8"/>
          <p:cNvSpPr/>
          <p:nvPr/>
        </p:nvSpPr>
        <p:spPr>
          <a:xfrm flipH="false" flipV="false" rot="0">
            <a:off x="4555315" y="6933859"/>
            <a:ext cx="8678555" cy="1807287"/>
          </a:xfrm>
          <a:custGeom>
            <a:avLst/>
            <a:gdLst/>
            <a:ahLst/>
            <a:cxnLst/>
            <a:rect r="r" b="b" t="t" l="l"/>
            <a:pathLst>
              <a:path h="1807287" w="8678555">
                <a:moveTo>
                  <a:pt x="0" y="0"/>
                </a:moveTo>
                <a:lnTo>
                  <a:pt x="8678555" y="0"/>
                </a:lnTo>
                <a:lnTo>
                  <a:pt x="8678555" y="1807287"/>
                </a:lnTo>
                <a:lnTo>
                  <a:pt x="0" y="1807287"/>
                </a:lnTo>
                <a:lnTo>
                  <a:pt x="0" y="0"/>
                </a:lnTo>
                <a:close/>
              </a:path>
            </a:pathLst>
          </a:custGeom>
          <a:blipFill>
            <a:blip r:embed="rId11"/>
            <a:stretch>
              <a:fillRect l="0" t="0" r="0" b="0"/>
            </a:stretch>
          </a:blipFill>
        </p:spPr>
      </p:sp>
      <p:sp>
        <p:nvSpPr>
          <p:cNvPr name="TextBox 9" id="9"/>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PostgreSQL</a:t>
            </a:r>
          </a:p>
        </p:txBody>
      </p:sp>
      <p:sp>
        <p:nvSpPr>
          <p:cNvPr name="TextBox 10" id="10"/>
          <p:cNvSpPr txBox="true"/>
          <p:nvPr/>
        </p:nvSpPr>
        <p:spPr>
          <a:xfrm rot="0">
            <a:off x="1937766" y="8874722"/>
            <a:ext cx="14412468" cy="640753"/>
          </a:xfrm>
          <a:prstGeom prst="rect">
            <a:avLst/>
          </a:prstGeom>
        </p:spPr>
        <p:txBody>
          <a:bodyPr anchor="t" rtlCol="false" tIns="0" lIns="0" bIns="0" rIns="0">
            <a:spAutoFit/>
          </a:bodyPr>
          <a:lstStyle/>
          <a:p>
            <a:pPr algn="ctr">
              <a:lnSpc>
                <a:spcPts val="5107"/>
              </a:lnSpc>
            </a:pPr>
            <a:r>
              <a:rPr lang="en-US" sz="3648">
                <a:solidFill>
                  <a:srgbClr val="726151"/>
                </a:solidFill>
                <a:latin typeface="Crimson Pro"/>
              </a:rPr>
              <a:t>Chế độ xem cụ thể hóa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384444" y="2980312"/>
            <a:ext cx="6011916" cy="1254608"/>
          </a:xfrm>
          <a:custGeom>
            <a:avLst/>
            <a:gdLst/>
            <a:ahLst/>
            <a:cxnLst/>
            <a:rect r="r" b="b" t="t" l="l"/>
            <a:pathLst>
              <a:path h="1254608" w="6011916">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487307" y="3313852"/>
            <a:ext cx="3161766" cy="639445"/>
          </a:xfrm>
          <a:prstGeom prst="rect">
            <a:avLst/>
          </a:prstGeom>
        </p:spPr>
        <p:txBody>
          <a:bodyPr anchor="t" rtlCol="false" tIns="0" lIns="0" bIns="0" rIns="0">
            <a:spAutoFit/>
          </a:bodyPr>
          <a:lstStyle/>
          <a:p>
            <a:pPr>
              <a:lnSpc>
                <a:spcPts val="5179"/>
              </a:lnSpc>
            </a:pPr>
            <a:r>
              <a:rPr lang="en-US" sz="3699">
                <a:solidFill>
                  <a:srgbClr val="726151"/>
                </a:solidFill>
                <a:latin typeface="Crimson Pro"/>
              </a:rPr>
              <a:t>Nhược điểm</a:t>
            </a:r>
          </a:p>
        </p:txBody>
      </p:sp>
      <p:sp>
        <p:nvSpPr>
          <p:cNvPr name="TextBox 9" id="9"/>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PostgreSQL</a:t>
            </a:r>
          </a:p>
        </p:txBody>
      </p:sp>
      <p:sp>
        <p:nvSpPr>
          <p:cNvPr name="TextBox 10" id="10"/>
          <p:cNvSpPr txBox="true"/>
          <p:nvPr/>
        </p:nvSpPr>
        <p:spPr>
          <a:xfrm rot="0">
            <a:off x="4083328" y="9493170"/>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
        <p:nvSpPr>
          <p:cNvPr name="TextBox 11" id="11"/>
          <p:cNvSpPr txBox="true"/>
          <p:nvPr/>
        </p:nvSpPr>
        <p:spPr>
          <a:xfrm rot="0">
            <a:off x="2914936" y="4583920"/>
            <a:ext cx="11099263" cy="4183377"/>
          </a:xfrm>
          <a:prstGeom prst="rect">
            <a:avLst/>
          </a:prstGeom>
        </p:spPr>
        <p:txBody>
          <a:bodyPr anchor="t" rtlCol="false" tIns="0" lIns="0" bIns="0" rIns="0">
            <a:spAutoFit/>
          </a:bodyPr>
          <a:lstStyle/>
          <a:p>
            <a:pPr marL="706004" indent="-353002" lvl="1">
              <a:lnSpc>
                <a:spcPts val="5559"/>
              </a:lnSpc>
              <a:buFont typeface="Arial"/>
              <a:buChar char="•"/>
            </a:pPr>
            <a:r>
              <a:rPr lang="en-US" sz="3270">
                <a:solidFill>
                  <a:srgbClr val="726151"/>
                </a:solidFill>
                <a:latin typeface="Crimson Pro"/>
              </a:rPr>
              <a:t>Những thay đổi được thực hiện để cải thiện tốc độ đòi hỏi nhiều công việc hơn MySQL vì PostgreSQL tập trung vào khả năng tương thích.</a:t>
            </a:r>
          </a:p>
          <a:p>
            <a:pPr marL="706004" indent="-353002" lvl="1">
              <a:lnSpc>
                <a:spcPts val="5559"/>
              </a:lnSpc>
              <a:buFont typeface="Arial"/>
              <a:buChar char="•"/>
            </a:pPr>
            <a:r>
              <a:rPr lang="en-US" sz="3270">
                <a:solidFill>
                  <a:srgbClr val="726151"/>
                </a:solidFill>
                <a:latin typeface="Crimson Pro"/>
              </a:rPr>
              <a:t>Nhiều ứng dụng nguồn mở hỗ trợ MySQL, nhưng có thể không hỗ trợ PostgreSQL</a:t>
            </a:r>
          </a:p>
          <a:p>
            <a:pPr marL="706004" indent="-353002" lvl="1">
              <a:lnSpc>
                <a:spcPts val="5559"/>
              </a:lnSpc>
              <a:buFont typeface="Arial"/>
              <a:buChar char="•"/>
            </a:pPr>
            <a:r>
              <a:rPr lang="en-US" sz="3270">
                <a:solidFill>
                  <a:srgbClr val="726151"/>
                </a:solidFill>
                <a:latin typeface="Crimson Pro"/>
              </a:rPr>
              <a:t>Về số liệu hiệu suất, nó chậm hơn MySQL.</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570452" y="3113493"/>
            <a:ext cx="9147097" cy="4847961"/>
          </a:xfrm>
          <a:custGeom>
            <a:avLst/>
            <a:gdLst/>
            <a:ahLst/>
            <a:cxnLst/>
            <a:rect r="r" b="b" t="t" l="l"/>
            <a:pathLst>
              <a:path h="4847961" w="9147097">
                <a:moveTo>
                  <a:pt x="0" y="0"/>
                </a:moveTo>
                <a:lnTo>
                  <a:pt x="9147096" y="0"/>
                </a:lnTo>
                <a:lnTo>
                  <a:pt x="9147096" y="4847961"/>
                </a:lnTo>
                <a:lnTo>
                  <a:pt x="0" y="4847961"/>
                </a:lnTo>
                <a:lnTo>
                  <a:pt x="0" y="0"/>
                </a:lnTo>
                <a:close/>
              </a:path>
            </a:pathLst>
          </a:custGeom>
          <a:blipFill>
            <a:blip r:embed="rId10"/>
            <a:stretch>
              <a:fillRect l="0" t="0" r="0" b="0"/>
            </a:stretch>
          </a:blipFill>
        </p:spPr>
      </p:sp>
      <p:sp>
        <p:nvSpPr>
          <p:cNvPr name="TextBox 8" id="8"/>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INSTALL</a:t>
            </a:r>
          </a:p>
        </p:txBody>
      </p:sp>
      <p:sp>
        <p:nvSpPr>
          <p:cNvPr name="TextBox 9" id="9"/>
          <p:cNvSpPr txBox="true"/>
          <p:nvPr/>
        </p:nvSpPr>
        <p:spPr>
          <a:xfrm rot="0">
            <a:off x="4083328" y="9493170"/>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
        <p:nvSpPr>
          <p:cNvPr name="TextBox 10" id="10"/>
          <p:cNvSpPr txBox="true"/>
          <p:nvPr/>
        </p:nvSpPr>
        <p:spPr>
          <a:xfrm rot="0">
            <a:off x="1937766" y="8399604"/>
            <a:ext cx="14412468" cy="634252"/>
          </a:xfrm>
          <a:prstGeom prst="rect">
            <a:avLst/>
          </a:prstGeom>
        </p:spPr>
        <p:txBody>
          <a:bodyPr anchor="t" rtlCol="false" tIns="0" lIns="0" bIns="0" rIns="0">
            <a:spAutoFit/>
          </a:bodyPr>
          <a:lstStyle/>
          <a:p>
            <a:pPr>
              <a:lnSpc>
                <a:spcPts val="5107"/>
              </a:lnSpc>
            </a:pPr>
            <a:r>
              <a:rPr lang="en-US" sz="3648">
                <a:solidFill>
                  <a:srgbClr val="726151"/>
                </a:solidFill>
                <a:latin typeface="Crimson Pro"/>
              </a:rPr>
              <a:t>https://www.enterprisedb.com/downloads/postgres-postgresql-downloads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INSTALL</a:t>
            </a:r>
          </a:p>
        </p:txBody>
      </p:sp>
      <p:sp>
        <p:nvSpPr>
          <p:cNvPr name="TextBox 8" id="8"/>
          <p:cNvSpPr txBox="true"/>
          <p:nvPr/>
        </p:nvSpPr>
        <p:spPr>
          <a:xfrm rot="0">
            <a:off x="1937766" y="8874722"/>
            <a:ext cx="14412468" cy="640753"/>
          </a:xfrm>
          <a:prstGeom prst="rect">
            <a:avLst/>
          </a:prstGeom>
        </p:spPr>
        <p:txBody>
          <a:bodyPr anchor="t" rtlCol="false" tIns="0" lIns="0" bIns="0" rIns="0">
            <a:spAutoFit/>
          </a:bodyPr>
          <a:lstStyle/>
          <a:p>
            <a:pPr algn="ctr">
              <a:lnSpc>
                <a:spcPts val="5107"/>
              </a:lnSpc>
            </a:pPr>
            <a:r>
              <a:rPr lang="en-US" sz="3648">
                <a:solidFill>
                  <a:srgbClr val="726151"/>
                </a:solidFill>
                <a:latin typeface="Crimson Pro"/>
              </a:rPr>
              <a:t>Giao diện pgAdmin 4</a:t>
            </a:r>
          </a:p>
        </p:txBody>
      </p:sp>
      <p:sp>
        <p:nvSpPr>
          <p:cNvPr name="Freeform 9" id="9"/>
          <p:cNvSpPr/>
          <p:nvPr/>
        </p:nvSpPr>
        <p:spPr>
          <a:xfrm flipH="false" flipV="false" rot="0">
            <a:off x="3736093" y="2920456"/>
            <a:ext cx="10316998" cy="5468009"/>
          </a:xfrm>
          <a:custGeom>
            <a:avLst/>
            <a:gdLst/>
            <a:ahLst/>
            <a:cxnLst/>
            <a:rect r="r" b="b" t="t" l="l"/>
            <a:pathLst>
              <a:path h="5468009" w="10316998">
                <a:moveTo>
                  <a:pt x="0" y="0"/>
                </a:moveTo>
                <a:lnTo>
                  <a:pt x="10316998" y="0"/>
                </a:lnTo>
                <a:lnTo>
                  <a:pt x="10316998" y="5468009"/>
                </a:lnTo>
                <a:lnTo>
                  <a:pt x="0" y="5468009"/>
                </a:lnTo>
                <a:lnTo>
                  <a:pt x="0" y="0"/>
                </a:lnTo>
                <a:close/>
              </a:path>
            </a:pathLst>
          </a:custGeom>
          <a:blipFill>
            <a:blip r:embed="rId10"/>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019641" y="2992699"/>
            <a:ext cx="9211038" cy="1183681"/>
          </a:xfrm>
          <a:custGeom>
            <a:avLst/>
            <a:gdLst/>
            <a:ahLst/>
            <a:cxnLst/>
            <a:rect r="r" b="b" t="t" l="l"/>
            <a:pathLst>
              <a:path h="1183681" w="9211038">
                <a:moveTo>
                  <a:pt x="0" y="0"/>
                </a:moveTo>
                <a:lnTo>
                  <a:pt x="9211038" y="0"/>
                </a:lnTo>
                <a:lnTo>
                  <a:pt x="9211038" y="1183681"/>
                </a:lnTo>
                <a:lnTo>
                  <a:pt x="0" y="1183681"/>
                </a:lnTo>
                <a:lnTo>
                  <a:pt x="0" y="0"/>
                </a:lnTo>
                <a:close/>
              </a:path>
            </a:pathLst>
          </a:custGeom>
          <a:blipFill>
            <a:blip r:embed="rId10"/>
            <a:stretch>
              <a:fillRect l="0" t="0" r="0" b="0"/>
            </a:stretch>
          </a:blipFill>
        </p:spPr>
      </p:sp>
      <p:sp>
        <p:nvSpPr>
          <p:cNvPr name="Freeform 8" id="8"/>
          <p:cNvSpPr/>
          <p:nvPr/>
        </p:nvSpPr>
        <p:spPr>
          <a:xfrm flipH="false" flipV="false" rot="0">
            <a:off x="7019641" y="4434558"/>
            <a:ext cx="9211038" cy="3484175"/>
          </a:xfrm>
          <a:custGeom>
            <a:avLst/>
            <a:gdLst/>
            <a:ahLst/>
            <a:cxnLst/>
            <a:rect r="r" b="b" t="t" l="l"/>
            <a:pathLst>
              <a:path h="3484175" w="9211038">
                <a:moveTo>
                  <a:pt x="0" y="0"/>
                </a:moveTo>
                <a:lnTo>
                  <a:pt x="9211038" y="0"/>
                </a:lnTo>
                <a:lnTo>
                  <a:pt x="9211038" y="3484175"/>
                </a:lnTo>
                <a:lnTo>
                  <a:pt x="0" y="3484175"/>
                </a:lnTo>
                <a:lnTo>
                  <a:pt x="0" y="0"/>
                </a:lnTo>
                <a:close/>
              </a:path>
            </a:pathLst>
          </a:custGeom>
          <a:blipFill>
            <a:blip r:embed="rId11"/>
            <a:stretch>
              <a:fillRect l="0" t="0" r="0" b="0"/>
            </a:stretch>
          </a:blipFill>
        </p:spPr>
      </p:sp>
      <p:sp>
        <p:nvSpPr>
          <p:cNvPr name="Freeform 9" id="9"/>
          <p:cNvSpPr/>
          <p:nvPr/>
        </p:nvSpPr>
        <p:spPr>
          <a:xfrm flipH="false" flipV="false" rot="0">
            <a:off x="7019641" y="8176910"/>
            <a:ext cx="9211038" cy="1346991"/>
          </a:xfrm>
          <a:custGeom>
            <a:avLst/>
            <a:gdLst/>
            <a:ahLst/>
            <a:cxnLst/>
            <a:rect r="r" b="b" t="t" l="l"/>
            <a:pathLst>
              <a:path h="1346991" w="9211038">
                <a:moveTo>
                  <a:pt x="0" y="0"/>
                </a:moveTo>
                <a:lnTo>
                  <a:pt x="9211038" y="0"/>
                </a:lnTo>
                <a:lnTo>
                  <a:pt x="9211038" y="1346991"/>
                </a:lnTo>
                <a:lnTo>
                  <a:pt x="0" y="1346991"/>
                </a:lnTo>
                <a:lnTo>
                  <a:pt x="0" y="0"/>
                </a:lnTo>
                <a:close/>
              </a:path>
            </a:pathLst>
          </a:custGeom>
          <a:blipFill>
            <a:blip r:embed="rId12"/>
            <a:stretch>
              <a:fillRect l="0" t="0" r="0" b="0"/>
            </a:stretch>
          </a:blipFill>
        </p:spPr>
      </p:sp>
      <p:sp>
        <p:nvSpPr>
          <p:cNvPr name="TextBox 10" id="10"/>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DEMO</a:t>
            </a:r>
          </a:p>
        </p:txBody>
      </p:sp>
      <p:sp>
        <p:nvSpPr>
          <p:cNvPr name="TextBox 11" id="11"/>
          <p:cNvSpPr txBox="true"/>
          <p:nvPr/>
        </p:nvSpPr>
        <p:spPr>
          <a:xfrm rot="0">
            <a:off x="536117" y="3508340"/>
            <a:ext cx="5120493" cy="619274"/>
          </a:xfrm>
          <a:prstGeom prst="rect">
            <a:avLst/>
          </a:prstGeom>
        </p:spPr>
        <p:txBody>
          <a:bodyPr anchor="t" rtlCol="false" tIns="0" lIns="0" bIns="0" rIns="0">
            <a:spAutoFit/>
          </a:bodyPr>
          <a:lstStyle/>
          <a:p>
            <a:pPr marL="779883" indent="-389941" lvl="1">
              <a:lnSpc>
                <a:spcPts val="5057"/>
              </a:lnSpc>
              <a:buFont typeface="Arial"/>
              <a:buChar char="•"/>
            </a:pPr>
            <a:r>
              <a:rPr lang="en-US" sz="3612">
                <a:solidFill>
                  <a:srgbClr val="726151"/>
                </a:solidFill>
                <a:latin typeface="Crimson Pro"/>
              </a:rPr>
              <a:t>Kết nối đến database</a:t>
            </a:r>
          </a:p>
        </p:txBody>
      </p:sp>
      <p:sp>
        <p:nvSpPr>
          <p:cNvPr name="TextBox 12" id="12"/>
          <p:cNvSpPr txBox="true"/>
          <p:nvPr/>
        </p:nvSpPr>
        <p:spPr>
          <a:xfrm rot="0">
            <a:off x="536117" y="5828908"/>
            <a:ext cx="6112957" cy="619274"/>
          </a:xfrm>
          <a:prstGeom prst="rect">
            <a:avLst/>
          </a:prstGeom>
        </p:spPr>
        <p:txBody>
          <a:bodyPr anchor="t" rtlCol="false" tIns="0" lIns="0" bIns="0" rIns="0">
            <a:spAutoFit/>
          </a:bodyPr>
          <a:lstStyle/>
          <a:p>
            <a:pPr marL="779883" indent="-389941" lvl="1">
              <a:lnSpc>
                <a:spcPts val="5057"/>
              </a:lnSpc>
              <a:buFont typeface="Arial"/>
              <a:buChar char="•"/>
            </a:pPr>
            <a:r>
              <a:rPr lang="en-US" sz="3612">
                <a:solidFill>
                  <a:srgbClr val="726151"/>
                </a:solidFill>
                <a:latin typeface="Crimson Pro"/>
              </a:rPr>
              <a:t>Thực hiện truy vấn SELECT </a:t>
            </a:r>
          </a:p>
        </p:txBody>
      </p:sp>
      <p:sp>
        <p:nvSpPr>
          <p:cNvPr name="TextBox 13" id="13"/>
          <p:cNvSpPr txBox="true"/>
          <p:nvPr/>
        </p:nvSpPr>
        <p:spPr>
          <a:xfrm rot="0">
            <a:off x="536117" y="8502668"/>
            <a:ext cx="6112957" cy="619274"/>
          </a:xfrm>
          <a:prstGeom prst="rect">
            <a:avLst/>
          </a:prstGeom>
        </p:spPr>
        <p:txBody>
          <a:bodyPr anchor="t" rtlCol="false" tIns="0" lIns="0" bIns="0" rIns="0">
            <a:spAutoFit/>
          </a:bodyPr>
          <a:lstStyle/>
          <a:p>
            <a:pPr marL="779883" indent="-389941" lvl="1">
              <a:lnSpc>
                <a:spcPts val="5057"/>
              </a:lnSpc>
              <a:buFont typeface="Arial"/>
              <a:buChar char="•"/>
            </a:pPr>
            <a:r>
              <a:rPr lang="en-US" sz="3612">
                <a:solidFill>
                  <a:srgbClr val="726151"/>
                </a:solidFill>
                <a:latin typeface="Crimson Pro"/>
              </a:rPr>
              <a:t>Thực hiện truy vấn INSERT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189385" y="5323512"/>
            <a:ext cx="10392208" cy="1154263"/>
          </a:xfrm>
          <a:prstGeom prst="rect">
            <a:avLst/>
          </a:prstGeom>
        </p:spPr>
        <p:txBody>
          <a:bodyPr anchor="t" rtlCol="false" tIns="0" lIns="0" bIns="0" rIns="0">
            <a:spAutoFit/>
          </a:bodyPr>
          <a:lstStyle/>
          <a:p>
            <a:pPr>
              <a:lnSpc>
                <a:spcPts val="4629"/>
              </a:lnSpc>
            </a:pPr>
            <a:r>
              <a:rPr lang="en-US" sz="3306">
                <a:solidFill>
                  <a:srgbClr val="726151"/>
                </a:solidFill>
                <a:latin typeface="Roboto"/>
              </a:rPr>
              <a:t>MySQL là hệ quản trị cơ sở dữ liệu quan hệ rất phổ biến trong ứng dụng web</a:t>
            </a:r>
          </a:p>
        </p:txBody>
      </p:sp>
      <p:sp>
        <p:nvSpPr>
          <p:cNvPr name="Freeform 8" id="8"/>
          <p:cNvSpPr/>
          <p:nvPr/>
        </p:nvSpPr>
        <p:spPr>
          <a:xfrm flipH="false" flipV="false" rot="0">
            <a:off x="2452652" y="3443632"/>
            <a:ext cx="6011916" cy="1254608"/>
          </a:xfrm>
          <a:custGeom>
            <a:avLst/>
            <a:gdLst/>
            <a:ahLst/>
            <a:cxnLst/>
            <a:rect r="r" b="b" t="t" l="l"/>
            <a:pathLst>
              <a:path h="1254608" w="6011916">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639268" y="3759217"/>
            <a:ext cx="6323532" cy="629920"/>
          </a:xfrm>
          <a:prstGeom prst="rect">
            <a:avLst/>
          </a:prstGeom>
        </p:spPr>
        <p:txBody>
          <a:bodyPr anchor="t" rtlCol="false" tIns="0" lIns="0" bIns="0" rIns="0">
            <a:spAutoFit/>
          </a:bodyPr>
          <a:lstStyle/>
          <a:p>
            <a:pPr marL="798826" indent="-399413" lvl="1">
              <a:lnSpc>
                <a:spcPts val="5179"/>
              </a:lnSpc>
              <a:buFont typeface="Arial"/>
              <a:buChar char="•"/>
            </a:pPr>
            <a:r>
              <a:rPr lang="en-US" sz="3699">
                <a:solidFill>
                  <a:srgbClr val="726151"/>
                </a:solidFill>
                <a:latin typeface="Roboto Slab Bold"/>
              </a:rPr>
              <a:t>Giới thiệu</a:t>
            </a:r>
          </a:p>
        </p:txBody>
      </p:sp>
      <p:sp>
        <p:nvSpPr>
          <p:cNvPr name="Freeform 10" id="10"/>
          <p:cNvSpPr/>
          <p:nvPr/>
        </p:nvSpPr>
        <p:spPr>
          <a:xfrm flipH="false" flipV="false" rot="0">
            <a:off x="2452652" y="6833565"/>
            <a:ext cx="6011916" cy="1254608"/>
          </a:xfrm>
          <a:custGeom>
            <a:avLst/>
            <a:gdLst/>
            <a:ahLst/>
            <a:cxnLst/>
            <a:rect r="r" b="b" t="t" l="l"/>
            <a:pathLst>
              <a:path h="1254608" w="6011916">
                <a:moveTo>
                  <a:pt x="0" y="0"/>
                </a:moveTo>
                <a:lnTo>
                  <a:pt x="6011915" y="0"/>
                </a:lnTo>
                <a:lnTo>
                  <a:pt x="6011915" y="1254608"/>
                </a:lnTo>
                <a:lnTo>
                  <a:pt x="0" y="12546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639268" y="7112571"/>
            <a:ext cx="6323532" cy="629920"/>
          </a:xfrm>
          <a:prstGeom prst="rect">
            <a:avLst/>
          </a:prstGeom>
        </p:spPr>
        <p:txBody>
          <a:bodyPr anchor="t" rtlCol="false" tIns="0" lIns="0" bIns="0" rIns="0">
            <a:spAutoFit/>
          </a:bodyPr>
          <a:lstStyle/>
          <a:p>
            <a:pPr marL="798826" indent="-399413" lvl="1">
              <a:lnSpc>
                <a:spcPts val="5179"/>
              </a:lnSpc>
              <a:buFont typeface="Arial"/>
              <a:buChar char="•"/>
            </a:pPr>
            <a:r>
              <a:rPr lang="en-US" sz="3699">
                <a:solidFill>
                  <a:srgbClr val="726151"/>
                </a:solidFill>
                <a:latin typeface="Roboto Slab Bold"/>
              </a:rPr>
              <a:t>Trang web chính thức</a:t>
            </a:r>
          </a:p>
        </p:txBody>
      </p:sp>
      <p:sp>
        <p:nvSpPr>
          <p:cNvPr name="TextBox 12" id="12"/>
          <p:cNvSpPr txBox="true"/>
          <p:nvPr/>
        </p:nvSpPr>
        <p:spPr>
          <a:xfrm rot="0">
            <a:off x="4189385" y="8364139"/>
            <a:ext cx="8161904" cy="597695"/>
          </a:xfrm>
          <a:prstGeom prst="rect">
            <a:avLst/>
          </a:prstGeom>
        </p:spPr>
        <p:txBody>
          <a:bodyPr anchor="t" rtlCol="false" tIns="0" lIns="0" bIns="0" rIns="0">
            <a:spAutoFit/>
          </a:bodyPr>
          <a:lstStyle/>
          <a:p>
            <a:pPr>
              <a:lnSpc>
                <a:spcPts val="4856"/>
              </a:lnSpc>
            </a:pPr>
            <a:r>
              <a:rPr lang="en-US" sz="3468">
                <a:solidFill>
                  <a:srgbClr val="726151"/>
                </a:solidFill>
                <a:latin typeface="Roboto"/>
              </a:rPr>
              <a:t>https://www.mysql.com/</a:t>
            </a:r>
          </a:p>
        </p:txBody>
      </p:sp>
      <p:sp>
        <p:nvSpPr>
          <p:cNvPr name="TextBox 13" id="13"/>
          <p:cNvSpPr txBox="true"/>
          <p:nvPr/>
        </p:nvSpPr>
        <p:spPr>
          <a:xfrm rot="0">
            <a:off x="6649073" y="1186224"/>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MySQL</a:t>
            </a:r>
          </a:p>
        </p:txBody>
      </p:sp>
      <p:sp>
        <p:nvSpPr>
          <p:cNvPr name="TextBox 14" id="14"/>
          <p:cNvSpPr txBox="true"/>
          <p:nvPr/>
        </p:nvSpPr>
        <p:spPr>
          <a:xfrm rot="0">
            <a:off x="4513353" y="9590225"/>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pic>
        <p:nvPicPr>
          <p:cNvPr name="Picture 7" id="7">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657" t="0" r="657" b="0"/>
          <a:stretch>
            <a:fillRect/>
          </a:stretch>
        </p:blipFill>
        <p:spPr>
          <a:xfrm flipH="false" flipV="false" rot="0">
            <a:off x="3640602" y="2803968"/>
            <a:ext cx="11006795" cy="6273873"/>
          </a:xfrm>
          <a:prstGeom prst="rect">
            <a:avLst/>
          </a:prstGeom>
        </p:spPr>
      </p:pic>
      <p:sp>
        <p:nvSpPr>
          <p:cNvPr name="TextBox 8" id="8"/>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DEMO</a:t>
            </a:r>
          </a:p>
        </p:txBody>
      </p:sp>
      <p:sp>
        <p:nvSpPr>
          <p:cNvPr name="TextBox 9" id="9"/>
          <p:cNvSpPr txBox="true"/>
          <p:nvPr/>
        </p:nvSpPr>
        <p:spPr>
          <a:xfrm rot="0">
            <a:off x="5101378" y="9457137"/>
            <a:ext cx="8085244" cy="622624"/>
          </a:xfrm>
          <a:prstGeom prst="rect">
            <a:avLst/>
          </a:prstGeom>
        </p:spPr>
        <p:txBody>
          <a:bodyPr anchor="t" rtlCol="false" tIns="0" lIns="0" bIns="0" rIns="0">
            <a:spAutoFit/>
          </a:bodyPr>
          <a:lstStyle/>
          <a:p>
            <a:pPr algn="ctr">
              <a:lnSpc>
                <a:spcPts val="5057"/>
              </a:lnSpc>
            </a:pPr>
            <a:r>
              <a:rPr lang="en-US" sz="3612">
                <a:solidFill>
                  <a:srgbClr val="726151"/>
                </a:solidFill>
                <a:latin typeface="Crimson Pro"/>
              </a:rPr>
              <a:t>Sign up and sign in successfully</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816239" y="2815231"/>
            <a:ext cx="8655522" cy="3228031"/>
          </a:xfrm>
          <a:custGeom>
            <a:avLst/>
            <a:gdLst/>
            <a:ahLst/>
            <a:cxnLst/>
            <a:rect r="r" b="b" t="t" l="l"/>
            <a:pathLst>
              <a:path h="3228031" w="8655522">
                <a:moveTo>
                  <a:pt x="0" y="0"/>
                </a:moveTo>
                <a:lnTo>
                  <a:pt x="8655522" y="0"/>
                </a:lnTo>
                <a:lnTo>
                  <a:pt x="8655522" y="3228031"/>
                </a:lnTo>
                <a:lnTo>
                  <a:pt x="0" y="3228031"/>
                </a:lnTo>
                <a:lnTo>
                  <a:pt x="0" y="0"/>
                </a:lnTo>
                <a:close/>
              </a:path>
            </a:pathLst>
          </a:custGeom>
          <a:blipFill>
            <a:blip r:embed="rId10"/>
            <a:stretch>
              <a:fillRect l="0" t="0" r="-3484" b="0"/>
            </a:stretch>
          </a:blipFill>
        </p:spPr>
      </p:sp>
      <p:sp>
        <p:nvSpPr>
          <p:cNvPr name="Freeform 8" id="8"/>
          <p:cNvSpPr/>
          <p:nvPr/>
        </p:nvSpPr>
        <p:spPr>
          <a:xfrm flipH="false" flipV="false" rot="0">
            <a:off x="4816239" y="6509987"/>
            <a:ext cx="8655522" cy="3333783"/>
          </a:xfrm>
          <a:custGeom>
            <a:avLst/>
            <a:gdLst/>
            <a:ahLst/>
            <a:cxnLst/>
            <a:rect r="r" b="b" t="t" l="l"/>
            <a:pathLst>
              <a:path h="3333783" w="8655522">
                <a:moveTo>
                  <a:pt x="0" y="0"/>
                </a:moveTo>
                <a:lnTo>
                  <a:pt x="8655522" y="0"/>
                </a:lnTo>
                <a:lnTo>
                  <a:pt x="8655522" y="3333783"/>
                </a:lnTo>
                <a:lnTo>
                  <a:pt x="0" y="3333783"/>
                </a:lnTo>
                <a:lnTo>
                  <a:pt x="0" y="0"/>
                </a:lnTo>
                <a:close/>
              </a:path>
            </a:pathLst>
          </a:custGeom>
          <a:blipFill>
            <a:blip r:embed="rId11"/>
            <a:stretch>
              <a:fillRect l="0" t="0" r="0" b="0"/>
            </a:stretch>
          </a:blipFill>
        </p:spPr>
      </p:sp>
      <p:sp>
        <p:nvSpPr>
          <p:cNvPr name="TextBox 9" id="9"/>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DEMO</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pic>
        <p:nvPicPr>
          <p:cNvPr name="Picture 7" id="7">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144" t="0" r="144" b="0"/>
          <a:stretch>
            <a:fillRect/>
          </a:stretch>
        </p:blipFill>
        <p:spPr>
          <a:xfrm flipH="false" flipV="false" rot="0">
            <a:off x="2952299" y="2959470"/>
            <a:ext cx="11884585" cy="6298830"/>
          </a:xfrm>
          <a:prstGeom prst="rect">
            <a:avLst/>
          </a:prstGeom>
        </p:spPr>
      </p:pic>
      <p:sp>
        <p:nvSpPr>
          <p:cNvPr name="TextBox 8" id="8"/>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DEMO</a:t>
            </a:r>
          </a:p>
        </p:txBody>
      </p:sp>
      <p:sp>
        <p:nvSpPr>
          <p:cNvPr name="TextBox 9" id="9"/>
          <p:cNvSpPr txBox="true"/>
          <p:nvPr/>
        </p:nvSpPr>
        <p:spPr>
          <a:xfrm rot="0">
            <a:off x="6334346" y="9457137"/>
            <a:ext cx="5120493" cy="622624"/>
          </a:xfrm>
          <a:prstGeom prst="rect">
            <a:avLst/>
          </a:prstGeom>
        </p:spPr>
        <p:txBody>
          <a:bodyPr anchor="t" rtlCol="false" tIns="0" lIns="0" bIns="0" rIns="0">
            <a:spAutoFit/>
          </a:bodyPr>
          <a:lstStyle/>
          <a:p>
            <a:pPr algn="ctr">
              <a:lnSpc>
                <a:spcPts val="5057"/>
              </a:lnSpc>
            </a:pPr>
            <a:r>
              <a:rPr lang="en-US" sz="3612">
                <a:solidFill>
                  <a:srgbClr val="726151"/>
                </a:solidFill>
                <a:latin typeface="Crimson Pro"/>
              </a:rPr>
              <a:t>Login failed</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649073" y="795915"/>
            <a:ext cx="4491038"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Q&amp;A</a:t>
            </a:r>
          </a:p>
        </p:txBody>
      </p:sp>
      <p:sp>
        <p:nvSpPr>
          <p:cNvPr name="TextBox 8" id="8"/>
          <p:cNvSpPr txBox="true"/>
          <p:nvPr/>
        </p:nvSpPr>
        <p:spPr>
          <a:xfrm rot="0">
            <a:off x="4513353" y="9389260"/>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
        <p:nvSpPr>
          <p:cNvPr name="TextBox 9" id="9"/>
          <p:cNvSpPr txBox="true"/>
          <p:nvPr/>
        </p:nvSpPr>
        <p:spPr>
          <a:xfrm rot="0">
            <a:off x="2232100" y="4687267"/>
            <a:ext cx="11099263" cy="1363828"/>
          </a:xfrm>
          <a:prstGeom prst="rect">
            <a:avLst/>
          </a:prstGeom>
        </p:spPr>
        <p:txBody>
          <a:bodyPr anchor="t" rtlCol="false" tIns="0" lIns="0" bIns="0" rIns="0">
            <a:spAutoFit/>
          </a:bodyPr>
          <a:lstStyle/>
          <a:p>
            <a:pPr marL="706004" indent="-353002" lvl="1">
              <a:lnSpc>
                <a:spcPts val="5559"/>
              </a:lnSpc>
              <a:buFont typeface="Arial"/>
              <a:buChar char="•"/>
            </a:pPr>
            <a:r>
              <a:rPr lang="en-US" sz="3270">
                <a:solidFill>
                  <a:srgbClr val="726151"/>
                </a:solidFill>
                <a:latin typeface="Crimson Pro"/>
              </a:rPr>
              <a:t>1. So sánh cách database với nhau.</a:t>
            </a:r>
          </a:p>
          <a:p>
            <a:pPr marL="706004" indent="-353002" lvl="1">
              <a:lnSpc>
                <a:spcPts val="5559"/>
              </a:lnSpc>
              <a:buFont typeface="Arial"/>
              <a:buChar char="•"/>
            </a:pPr>
            <a:r>
              <a:rPr lang="en-US" sz="3270">
                <a:solidFill>
                  <a:srgbClr val="726151"/>
                </a:solidFill>
                <a:latin typeface="Crimson Pro"/>
              </a:rPr>
              <a:t>2. Các trang web lớn sử dụng các database này.</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graphicFrame>
        <p:nvGraphicFramePr>
          <p:cNvPr name="Table 7" id="7"/>
          <p:cNvGraphicFramePr>
            <a:graphicFrameLocks noGrp="true"/>
          </p:cNvGraphicFramePr>
          <p:nvPr/>
        </p:nvGraphicFramePr>
        <p:xfrm>
          <a:off x="1280672" y="2562225"/>
          <a:ext cx="15978628" cy="6696075"/>
        </p:xfrm>
        <a:graphic>
          <a:graphicData uri="http://schemas.openxmlformats.org/drawingml/2006/table">
            <a:tbl>
              <a:tblPr/>
              <a:tblGrid>
                <a:gridCol w="2326184"/>
                <a:gridCol w="7014997"/>
                <a:gridCol w="6637446"/>
              </a:tblGrid>
              <a:tr h="890894">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rimson Pro"/>
                        </a:rPr>
                        <a:t>MongoDB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rimson Pro Bold"/>
                        </a:rPr>
                        <a:t>MySQL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35060">
                <a:tc>
                  <a:txBody>
                    <a:bodyPr anchor="t" rtlCol="false"/>
                    <a:lstStyle/>
                    <a:p>
                      <a:pPr algn="ctr">
                        <a:lnSpc>
                          <a:spcPts val="2939"/>
                        </a:lnSpc>
                        <a:defRPr/>
                      </a:pPr>
                      <a:r>
                        <a:rPr lang="en-US" sz="2099">
                          <a:solidFill>
                            <a:srgbClr val="000000"/>
                          </a:solidFill>
                          <a:latin typeface="Crimson Pro"/>
                        </a:rPr>
                        <a:t>Phạm vi ứng dụng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939"/>
                        </a:lnSpc>
                        <a:defRPr/>
                      </a:pPr>
                      <a:r>
                        <a:rPr lang="en-US" sz="2099">
                          <a:solidFill>
                            <a:srgbClr val="000000"/>
                          </a:solidFill>
                          <a:latin typeface="Crimson Pro"/>
                        </a:rPr>
                        <a:t>Được thiết kế cho các ứng dụng yêu cầu tính linh hoạt về cấu trúc dữ liệu, như các ứng dụng IoT, dữ liệu người dùng có thể thay đổi nhanh chóng, và các ứng dụng với yêu cầu mở rộng cao.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939"/>
                        </a:lnSpc>
                        <a:defRPr/>
                      </a:pPr>
                      <a:r>
                        <a:rPr lang="en-US" sz="2099">
                          <a:solidFill>
                            <a:srgbClr val="000000"/>
                          </a:solidFill>
                          <a:latin typeface="Crimson Pro"/>
                        </a:rPr>
                        <a:t>Phù hợp với ứng dụng lưu trữ thông tin với nhiều thao tác đọc và cập nhật dữ liệu không thường xuyên.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35060">
                <a:tc>
                  <a:txBody>
                    <a:bodyPr anchor="t" rtlCol="false"/>
                    <a:lstStyle/>
                    <a:p>
                      <a:pPr algn="ctr">
                        <a:lnSpc>
                          <a:spcPts val="2939"/>
                        </a:lnSpc>
                        <a:defRPr/>
                      </a:pPr>
                      <a:r>
                        <a:rPr lang="en-US" sz="2099">
                          <a:solidFill>
                            <a:srgbClr val="000000"/>
                          </a:solidFill>
                          <a:latin typeface="Crimson Pro"/>
                        </a:rPr>
                        <a:t>Tính năng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939"/>
                        </a:lnSpc>
                        <a:defRPr/>
                      </a:pPr>
                      <a:r>
                        <a:rPr lang="en-US" sz="2099">
                          <a:solidFill>
                            <a:srgbClr val="000000"/>
                          </a:solidFill>
                          <a:latin typeface="Crimson Pro"/>
                        </a:rPr>
                        <a:t>Hỗ trợ cho dữ liệu không cấu trúc và semi-structured, có khả năng mở rộng dễ dàng, và tích hợp tốt với các ứng dụng hiện đại dựa trên API RESTful.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939"/>
                        </a:lnSpc>
                        <a:defRPr/>
                      </a:pPr>
                      <a:r>
                        <a:rPr lang="en-US" sz="2099">
                          <a:solidFill>
                            <a:srgbClr val="000000"/>
                          </a:solidFill>
                          <a:latin typeface="Crimson Pro"/>
                        </a:rPr>
                        <a:t>Hỗ trợ hầu hết các tính năng cơ sở dữ liệu nâng cao như chế độ xem cụ thể hóa (materialized view), điều kiện kích hoạt INSTEAD OF và quy trình được lưu trữ bằng nhiều ngôn ngữ.</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35060">
                <a:tc>
                  <a:txBody>
                    <a:bodyPr anchor="t" rtlCol="false"/>
                    <a:lstStyle/>
                    <a:p>
                      <a:pPr algn="ctr">
                        <a:lnSpc>
                          <a:spcPts val="2939"/>
                        </a:lnSpc>
                        <a:defRPr/>
                      </a:pPr>
                      <a:r>
                        <a:rPr lang="en-US" sz="2099">
                          <a:solidFill>
                            <a:srgbClr val="000000"/>
                          </a:solidFill>
                          <a:latin typeface="Crimson Pro"/>
                        </a:rPr>
                        <a:t>Loại dữ liệu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939"/>
                        </a:lnSpc>
                        <a:defRPr/>
                      </a:pPr>
                      <a:r>
                        <a:rPr lang="en-US" sz="2099">
                          <a:solidFill>
                            <a:srgbClr val="000000"/>
                          </a:solidFill>
                          <a:latin typeface="Crimson Pro"/>
                        </a:rPr>
                        <a:t>Thiết kế cho dữ liệu không cấu trúc và semi-structured, với hỗ trợ cho JSON và BSON (Binary JSON).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939"/>
                        </a:lnSpc>
                        <a:defRPr/>
                      </a:pPr>
                      <a:r>
                        <a:rPr lang="en-US" sz="2099">
                          <a:solidFill>
                            <a:srgbClr val="000000"/>
                          </a:solidFill>
                          <a:latin typeface="Crimson Pro"/>
                        </a:rPr>
                        <a:t>Hỗ trợ tất cả các loại dữ liệu MySQL cùng với các loại dữ liệu hình học, liệt kê, địa chỉ mạng, mảng, phạm vi, XML, hstore và kết hợp.</a:t>
                      </a:r>
                      <a:endParaRPr lang="en-US" sz="1100"/>
                    </a:p>
                    <a:p>
                      <a:pPr algn="just">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4411173" y="714375"/>
            <a:ext cx="9465654"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1.MongoDB vs MySQL</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graphicFrame>
        <p:nvGraphicFramePr>
          <p:cNvPr name="Table 7" id="7"/>
          <p:cNvGraphicFramePr>
            <a:graphicFrameLocks noGrp="true"/>
          </p:cNvGraphicFramePr>
          <p:nvPr/>
        </p:nvGraphicFramePr>
        <p:xfrm>
          <a:off x="1028700" y="3086100"/>
          <a:ext cx="15978628" cy="6172200"/>
        </p:xfrm>
        <a:graphic>
          <a:graphicData uri="http://schemas.openxmlformats.org/drawingml/2006/table">
            <a:tbl>
              <a:tblPr/>
              <a:tblGrid>
                <a:gridCol w="2326184"/>
                <a:gridCol w="7014997"/>
                <a:gridCol w="6637446"/>
              </a:tblGrid>
              <a:tr h="1543050">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Crimson Pro Bold"/>
                        </a:rPr>
                        <a:t>PostgreSQL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Crimson Pro Bold"/>
                        </a:rPr>
                        <a:t>MySQL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050">
                <a:tc>
                  <a:txBody>
                    <a:bodyPr anchor="t" rtlCol="false"/>
                    <a:lstStyle/>
                    <a:p>
                      <a:pPr algn="ctr">
                        <a:lnSpc>
                          <a:spcPts val="2520"/>
                        </a:lnSpc>
                        <a:defRPr/>
                      </a:pPr>
                      <a:r>
                        <a:rPr lang="en-US" sz="1800">
                          <a:solidFill>
                            <a:srgbClr val="000000"/>
                          </a:solidFill>
                          <a:latin typeface="Crimson Pro"/>
                        </a:rPr>
                        <a:t>Phạm vi ứng dụng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rimson Pro"/>
                        </a:rPr>
                        <a:t>Phù hợp với ứng dụng với các thao tác ghi thường xuyên và truy vấn phức tạp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rimson Pro"/>
                        </a:rPr>
                        <a:t>Phù hợp với ứng dụng lưu trữ thông tin với nhiều thao tác đọc và cập nhật dữ liệu không thường xuyên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050">
                <a:tc>
                  <a:txBody>
                    <a:bodyPr anchor="t" rtlCol="false"/>
                    <a:lstStyle/>
                    <a:p>
                      <a:pPr algn="ctr">
                        <a:lnSpc>
                          <a:spcPts val="2520"/>
                        </a:lnSpc>
                        <a:defRPr/>
                      </a:pPr>
                      <a:r>
                        <a:rPr lang="en-US" sz="1800">
                          <a:solidFill>
                            <a:srgbClr val="000000"/>
                          </a:solidFill>
                          <a:latin typeface="Crimson Pro"/>
                        </a:rPr>
                        <a:t>Tính năng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rimson Pro"/>
                        </a:rPr>
                        <a:t>Hỗ trợ số ít các tính năng cơ sở dữ liệu như chế độ xem (views), điều kiện kích hoạt (triggers) và quy trình (procedures)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rimson Pro"/>
                        </a:rPr>
                        <a:t>Hỗ trợ hầu hết các tính năng cơ sở dữ liệu nâng cao như chế độ xem cụ thể hóa (materialized view), điều kiện kích hoạt INSTEAD OF và quy trình được lưu trữ bằng nhiều ngôn ngữ.</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050">
                <a:tc>
                  <a:txBody>
                    <a:bodyPr anchor="t" rtlCol="false"/>
                    <a:lstStyle/>
                    <a:p>
                      <a:pPr algn="ctr">
                        <a:lnSpc>
                          <a:spcPts val="2520"/>
                        </a:lnSpc>
                        <a:defRPr/>
                      </a:pPr>
                      <a:r>
                        <a:rPr lang="en-US" sz="1800">
                          <a:solidFill>
                            <a:srgbClr val="000000"/>
                          </a:solidFill>
                          <a:latin typeface="Crimson Pro"/>
                        </a:rPr>
                        <a:t>Loại dữ liệu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rimson Pro"/>
                        </a:rPr>
                        <a:t>Hỗ trợ các loại dữ liệu số, ký tự, ngày và giờ, không gian và JSON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rimson Pro"/>
                        </a:rPr>
                        <a:t>Hỗ trợ tất cả các loại dữ liệu MySQL cùng với các loại dữ liệu hình học, liệt kê, địa chỉ mạng, mảng, phạm vi, XML, hstore và kết hợp.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4411173" y="714375"/>
            <a:ext cx="9465654"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1.PostgreSQL vs MySQL</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graphicFrame>
        <p:nvGraphicFramePr>
          <p:cNvPr name="Table 7" id="7"/>
          <p:cNvGraphicFramePr>
            <a:graphicFrameLocks noGrp="true"/>
          </p:cNvGraphicFramePr>
          <p:nvPr/>
        </p:nvGraphicFramePr>
        <p:xfrm>
          <a:off x="2927875" y="3388791"/>
          <a:ext cx="12105677" cy="3687549"/>
        </p:xfrm>
        <a:graphic>
          <a:graphicData uri="http://schemas.openxmlformats.org/drawingml/2006/table">
            <a:tbl>
              <a:tblPr/>
              <a:tblGrid>
                <a:gridCol w="5791952"/>
                <a:gridCol w="6313725"/>
              </a:tblGrid>
              <a:tr h="1549535">
                <a:tc>
                  <a:txBody>
                    <a:bodyPr anchor="t" rtlCol="false"/>
                    <a:lstStyle/>
                    <a:p>
                      <a:pPr algn="ctr">
                        <a:lnSpc>
                          <a:spcPts val="3079"/>
                        </a:lnSpc>
                        <a:defRPr/>
                      </a:pPr>
                      <a:r>
                        <a:rPr lang="en-US" sz="2199">
                          <a:solidFill>
                            <a:srgbClr val="000000"/>
                          </a:solidFill>
                          <a:latin typeface="Crimson Pro Bold"/>
                        </a:rPr>
                        <a:t>PostgreSQL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Crimson Pro Bold"/>
                        </a:rPr>
                        <a:t>MongoDB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138014">
                <a:tc>
                  <a:txBody>
                    <a:bodyPr anchor="t" rtlCol="false"/>
                    <a:lstStyle/>
                    <a:p>
                      <a:pPr algn="l" marL="388620" indent="-194310" lvl="1">
                        <a:lnSpc>
                          <a:spcPts val="2520"/>
                        </a:lnSpc>
                        <a:buFont typeface="Arial"/>
                        <a:buChar char="•"/>
                        <a:defRPr/>
                      </a:pPr>
                      <a:r>
                        <a:rPr lang="en-US" sz="1800">
                          <a:solidFill>
                            <a:srgbClr val="000000"/>
                          </a:solidFill>
                          <a:latin typeface="Crimson Pro"/>
                        </a:rPr>
                        <a:t>Kho dữ liệu</a:t>
                      </a:r>
                      <a:endParaRPr lang="en-US" sz="1100"/>
                    </a:p>
                    <a:p>
                      <a:pPr marL="388620" indent="-194310" lvl="1">
                        <a:lnSpc>
                          <a:spcPts val="2520"/>
                        </a:lnSpc>
                        <a:buFont typeface="Arial"/>
                        <a:buChar char="•"/>
                      </a:pPr>
                      <a:r>
                        <a:rPr lang="en-US" sz="1800">
                          <a:solidFill>
                            <a:srgbClr val="000000"/>
                          </a:solidFill>
                          <a:latin typeface="Crimson Pro"/>
                        </a:rPr>
                        <a:t>Thương mại điện tử và ứng dụng web</a:t>
                      </a:r>
                    </a:p>
                    <a:p>
                      <a:pPr marL="388620" indent="-194310" lvl="1">
                        <a:lnSpc>
                          <a:spcPts val="2520"/>
                        </a:lnSpc>
                        <a:buFont typeface="Arial"/>
                        <a:buChar char="•"/>
                      </a:pPr>
                      <a:r>
                        <a:rPr lang="en-US" sz="1800">
                          <a:solidFill>
                            <a:srgbClr val="000000"/>
                          </a:solidFill>
                          <a:latin typeface="Crimson Pro"/>
                        </a:rPr>
                        <a:t>Kết nối linh hoạt với nhiều kho dữ liệu khác</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Crimson Pro"/>
                        </a:rPr>
                        <a:t>Hệ thống quản lý nội dung</a:t>
                      </a:r>
                      <a:endParaRPr lang="en-US" sz="1100"/>
                    </a:p>
                    <a:p>
                      <a:pPr marL="388620" indent="-194310" lvl="1">
                        <a:lnSpc>
                          <a:spcPts val="2520"/>
                        </a:lnSpc>
                        <a:buFont typeface="Arial"/>
                        <a:buChar char="•"/>
                      </a:pPr>
                      <a:r>
                        <a:rPr lang="en-US" sz="1800">
                          <a:solidFill>
                            <a:srgbClr val="000000"/>
                          </a:solidFill>
                          <a:latin typeface="Crimson Pro"/>
                        </a:rPr>
                        <a:t>Dữ liệu giao dịch</a:t>
                      </a:r>
                    </a:p>
                    <a:p>
                      <a:pPr marL="388620" indent="-194310" lvl="1">
                        <a:lnSpc>
                          <a:spcPts val="2520"/>
                        </a:lnSpc>
                        <a:buFont typeface="Arial"/>
                        <a:buChar char="•"/>
                      </a:pPr>
                      <a:r>
                        <a:rPr lang="en-US" sz="1800">
                          <a:solidFill>
                            <a:srgbClr val="000000"/>
                          </a:solidFill>
                          <a:latin typeface="Crimson Pro"/>
                        </a:rPr>
                        <a:t>Truyền phát các ứng dụng dữ liệu , phân tích thời gian thực</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4669522" y="714375"/>
            <a:ext cx="9809922"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1.PostgreSQL vs MongoDB</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graphicFrame>
        <p:nvGraphicFramePr>
          <p:cNvPr name="Table 7" id="7"/>
          <p:cNvGraphicFramePr>
            <a:graphicFrameLocks noGrp="true"/>
          </p:cNvGraphicFramePr>
          <p:nvPr/>
        </p:nvGraphicFramePr>
        <p:xfrm>
          <a:off x="2942719" y="2560336"/>
          <a:ext cx="12736872" cy="7045626"/>
        </p:xfrm>
        <a:graphic>
          <a:graphicData uri="http://schemas.openxmlformats.org/drawingml/2006/table">
            <a:tbl>
              <a:tblPr/>
              <a:tblGrid>
                <a:gridCol w="4298385"/>
                <a:gridCol w="4281223"/>
                <a:gridCol w="4157264"/>
              </a:tblGrid>
              <a:tr h="1203400">
                <a:tc>
                  <a:txBody>
                    <a:bodyPr anchor="t" rtlCol="false"/>
                    <a:lstStyle/>
                    <a:p>
                      <a:pPr algn="ctr">
                        <a:lnSpc>
                          <a:spcPts val="3359"/>
                        </a:lnSpc>
                        <a:defRPr/>
                      </a:pPr>
                      <a:r>
                        <a:rPr lang="en-US" sz="2399">
                          <a:solidFill>
                            <a:srgbClr val="000000"/>
                          </a:solidFill>
                          <a:latin typeface="Crimson Pro Bold"/>
                        </a:rPr>
                        <a:t>PostgreSQL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Crimson Pro Bold"/>
                        </a:rPr>
                        <a:t>MongoDB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Crimson Pro Bold"/>
                        </a:rPr>
                        <a:t>MySQL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842227">
                <a:tc>
                  <a:txBody>
                    <a:bodyPr anchor="t" rtlCol="false"/>
                    <a:lstStyle/>
                    <a:p>
                      <a:pPr algn="just" marL="431799" indent="-215899" lvl="1">
                        <a:lnSpc>
                          <a:spcPts val="2799"/>
                        </a:lnSpc>
                        <a:buFont typeface="Arial"/>
                        <a:buChar char="•"/>
                        <a:defRPr/>
                      </a:pPr>
                      <a:r>
                        <a:rPr lang="en-US" sz="1999">
                          <a:solidFill>
                            <a:srgbClr val="000000"/>
                          </a:solidFill>
                          <a:latin typeface="Crimson Pro"/>
                        </a:rPr>
                        <a:t>Reddit</a:t>
                      </a:r>
                      <a:endParaRPr lang="en-US" sz="1100"/>
                    </a:p>
                    <a:p>
                      <a:pPr algn="just" marL="431799" indent="-215899" lvl="1">
                        <a:lnSpc>
                          <a:spcPts val="2799"/>
                        </a:lnSpc>
                        <a:buFont typeface="Arial"/>
                        <a:buChar char="•"/>
                      </a:pPr>
                      <a:r>
                        <a:rPr lang="en-US" sz="1999">
                          <a:solidFill>
                            <a:srgbClr val="000000"/>
                          </a:solidFill>
                          <a:latin typeface="Crimson Pro"/>
                        </a:rPr>
                        <a:t>Instagram dùng cả </a:t>
                      </a:r>
                      <a:r>
                        <a:rPr lang="en-US" sz="1999">
                          <a:solidFill>
                            <a:srgbClr val="000000"/>
                          </a:solidFill>
                          <a:latin typeface="Crimson Pro Medium"/>
                        </a:rPr>
                        <a:t>PostgreSQL và Cassandra</a:t>
                      </a:r>
                      <a:r>
                        <a:rPr lang="en-US" sz="1999">
                          <a:solidFill>
                            <a:srgbClr val="000000"/>
                          </a:solidFill>
                          <a:latin typeface="Crimson Pro"/>
                        </a:rPr>
                        <a: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31799" indent="-215899" lvl="1">
                        <a:lnSpc>
                          <a:spcPts val="2799"/>
                        </a:lnSpc>
                        <a:buFont typeface="Arial"/>
                        <a:buChar char="•"/>
                        <a:defRPr/>
                      </a:pPr>
                      <a:r>
                        <a:rPr lang="en-US" sz="1999">
                          <a:solidFill>
                            <a:srgbClr val="000000"/>
                          </a:solidFill>
                          <a:latin typeface="Crimson Pro"/>
                        </a:rPr>
                        <a:t>Cisco dùng kết hợp với Cassandra</a:t>
                      </a:r>
                      <a:endParaRPr lang="en-US" sz="1100"/>
                    </a:p>
                    <a:p>
                      <a:pPr algn="just" marL="431799" indent="-215899" lvl="1">
                        <a:lnSpc>
                          <a:spcPts val="2799"/>
                        </a:lnSpc>
                        <a:buFont typeface="Arial"/>
                        <a:buChar char="•"/>
                      </a:pPr>
                      <a:r>
                        <a:rPr lang="en-US" sz="1999">
                          <a:solidFill>
                            <a:srgbClr val="000000"/>
                          </a:solidFill>
                          <a:latin typeface="Crimson Pro"/>
                        </a:rPr>
                        <a:t>Adobe software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31799" indent="-215899" lvl="1">
                        <a:lnSpc>
                          <a:spcPts val="2799"/>
                        </a:lnSpc>
                        <a:buFont typeface="Arial"/>
                        <a:buChar char="•"/>
                        <a:defRPr/>
                      </a:pPr>
                      <a:r>
                        <a:rPr lang="en-US" sz="1999">
                          <a:solidFill>
                            <a:srgbClr val="000000"/>
                          </a:solidFill>
                          <a:latin typeface="Crimson Pro"/>
                        </a:rPr>
                        <a:t>Twitter (X) dùng ở tầng primary data store, là một node lưu trữ trong hệ thống phân tán của nó.</a:t>
                      </a:r>
                      <a:endParaRPr lang="en-US" sz="1100"/>
                    </a:p>
                    <a:p>
                      <a:pPr algn="just" marL="431799" indent="-215899" lvl="1">
                        <a:lnSpc>
                          <a:spcPts val="2799"/>
                        </a:lnSpc>
                        <a:buFont typeface="Arial"/>
                        <a:buChar char="•"/>
                      </a:pPr>
                      <a:r>
                        <a:rPr lang="en-US" sz="1999">
                          <a:solidFill>
                            <a:srgbClr val="000000"/>
                          </a:solidFill>
                          <a:latin typeface="Crimson Pro"/>
                        </a:rPr>
                        <a:t>Facebook ban đầu dùng InnoDB MySQL engine, sau đó là tự viết MyRocksDB và dùng nó</a:t>
                      </a:r>
                    </a:p>
                    <a:p>
                      <a:pPr algn="just" marL="431799" indent="-215899" lvl="1">
                        <a:lnSpc>
                          <a:spcPts val="2799"/>
                        </a:lnSpc>
                        <a:buFont typeface="Arial"/>
                        <a:buChar char="•"/>
                      </a:pPr>
                      <a:r>
                        <a:rPr lang="en-US" sz="1999">
                          <a:solidFill>
                            <a:srgbClr val="000000"/>
                          </a:solidFill>
                          <a:latin typeface="Crimson Pro"/>
                        </a:rPr>
                        <a:t>Pinterest</a:t>
                      </a:r>
                    </a:p>
                    <a:p>
                      <a:pPr algn="just" marL="431799" indent="-215899" lvl="1">
                        <a:lnSpc>
                          <a:spcPts val="2799"/>
                        </a:lnSpc>
                        <a:buFont typeface="Arial"/>
                        <a:buChar char="•"/>
                      </a:pPr>
                      <a:r>
                        <a:rPr lang="en-US" sz="1999">
                          <a:solidFill>
                            <a:srgbClr val="000000"/>
                          </a:solidFill>
                          <a:latin typeface="Crimson Pro"/>
                        </a:rPr>
                        <a:t>Uber</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9340234" y="714375"/>
            <a:ext cx="468499" cy="1552558"/>
          </a:xfrm>
          <a:prstGeom prst="rect">
            <a:avLst/>
          </a:prstGeom>
        </p:spPr>
        <p:txBody>
          <a:bodyPr anchor="t" rtlCol="false" tIns="0" lIns="0" bIns="0" rIns="0">
            <a:spAutoFit/>
          </a:bodyPr>
          <a:lstStyle/>
          <a:p>
            <a:pPr algn="ctr">
              <a:lnSpc>
                <a:spcPts val="11474"/>
              </a:lnSpc>
            </a:pPr>
            <a:r>
              <a:rPr lang="en-US" sz="8196">
                <a:solidFill>
                  <a:srgbClr val="726151"/>
                </a:solidFill>
                <a:latin typeface="Absolutely Sharp "/>
              </a:rPr>
              <a:t>2</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1889125"/>
            <a:ext cx="15890931" cy="5889626"/>
          </a:xfrm>
          <a:prstGeom prst="rect">
            <a:avLst/>
          </a:prstGeom>
        </p:spPr>
        <p:txBody>
          <a:bodyPr anchor="t" rtlCol="false" tIns="0" lIns="0" bIns="0" rIns="0">
            <a:spAutoFit/>
          </a:bodyPr>
          <a:lstStyle/>
          <a:p>
            <a:pPr algn="ctr">
              <a:lnSpc>
                <a:spcPts val="22399"/>
              </a:lnSpc>
            </a:pPr>
            <a:r>
              <a:rPr lang="en-US" sz="15999">
                <a:solidFill>
                  <a:srgbClr val="726151"/>
                </a:solidFill>
                <a:latin typeface="Absolutely Sharp "/>
              </a:rPr>
              <a:t>THANKS FOR WATCHING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3616776" y="2775157"/>
            <a:ext cx="11503081" cy="679450"/>
          </a:xfrm>
          <a:prstGeom prst="rect">
            <a:avLst/>
          </a:prstGeom>
        </p:spPr>
        <p:txBody>
          <a:bodyPr anchor="t" rtlCol="false" tIns="0" lIns="0" bIns="0" rIns="0">
            <a:spAutoFit/>
          </a:bodyPr>
          <a:lstStyle/>
          <a:p>
            <a:pPr algn="ctr">
              <a:lnSpc>
                <a:spcPts val="5599"/>
              </a:lnSpc>
            </a:pPr>
            <a:r>
              <a:rPr lang="en-US" sz="3999">
                <a:solidFill>
                  <a:srgbClr val="726151"/>
                </a:solidFill>
                <a:latin typeface="Roboto Slab Bold"/>
              </a:rPr>
              <a:t>Hệ quản trị cơ sở dữ liệu (DBMS)</a:t>
            </a:r>
          </a:p>
        </p:txBody>
      </p:sp>
      <p:sp>
        <p:nvSpPr>
          <p:cNvPr name="TextBox 3" id="3"/>
          <p:cNvSpPr txBox="true"/>
          <p:nvPr/>
        </p:nvSpPr>
        <p:spPr>
          <a:xfrm rot="0">
            <a:off x="4052659" y="4313178"/>
            <a:ext cx="11631626" cy="1944370"/>
          </a:xfrm>
          <a:prstGeom prst="rect">
            <a:avLst/>
          </a:prstGeom>
        </p:spPr>
        <p:txBody>
          <a:bodyPr anchor="t" rtlCol="false" tIns="0" lIns="0" bIns="0" rIns="0">
            <a:spAutoFit/>
          </a:bodyPr>
          <a:lstStyle/>
          <a:p>
            <a:pPr algn="just">
              <a:lnSpc>
                <a:spcPts val="5179"/>
              </a:lnSpc>
            </a:pPr>
            <a:r>
              <a:rPr lang="en-US" sz="3699">
                <a:solidFill>
                  <a:srgbClr val="726151"/>
                </a:solidFill>
                <a:latin typeface="Roboto"/>
              </a:rPr>
              <a:t>Là hệ thống phần mềm dùng để quản lí và kiểm soát dữ liệu, cho phép người dùng thực hiện các việc tạo, sửa, xóa và truy vấn dữ liệu.</a:t>
            </a:r>
          </a:p>
        </p:txBody>
      </p:sp>
      <p:grpSp>
        <p:nvGrpSpPr>
          <p:cNvPr name="Group 4" id="4"/>
          <p:cNvGrpSpPr/>
          <p:nvPr/>
        </p:nvGrpSpPr>
        <p:grpSpPr>
          <a:xfrm rot="-10800000">
            <a:off x="12176714" y="-1555083"/>
            <a:ext cx="7015142" cy="5679421"/>
            <a:chOff x="0" y="0"/>
            <a:chExt cx="9353523" cy="7572561"/>
          </a:xfrm>
        </p:grpSpPr>
        <p:sp>
          <p:nvSpPr>
            <p:cNvPr name="Freeform 5" id="5"/>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8" id="8"/>
          <p:cNvSpPr/>
          <p:nvPr/>
        </p:nvSpPr>
        <p:spPr>
          <a:xfrm flipH="true" flipV="false" rot="0">
            <a:off x="0" y="5143500"/>
            <a:ext cx="3616776" cy="7883980"/>
          </a:xfrm>
          <a:custGeom>
            <a:avLst/>
            <a:gdLst/>
            <a:ahLst/>
            <a:cxnLst/>
            <a:rect r="r" b="b" t="t" l="l"/>
            <a:pathLst>
              <a:path h="7883980" w="3616776">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987077" y="9191625"/>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3616776" y="2655841"/>
            <a:ext cx="11728091" cy="679450"/>
          </a:xfrm>
          <a:prstGeom prst="rect">
            <a:avLst/>
          </a:prstGeom>
        </p:spPr>
        <p:txBody>
          <a:bodyPr anchor="t" rtlCol="false" tIns="0" lIns="0" bIns="0" rIns="0">
            <a:spAutoFit/>
          </a:bodyPr>
          <a:lstStyle/>
          <a:p>
            <a:pPr algn="ctr">
              <a:lnSpc>
                <a:spcPts val="5599"/>
              </a:lnSpc>
            </a:pPr>
            <a:r>
              <a:rPr lang="en-US" sz="3999">
                <a:solidFill>
                  <a:srgbClr val="726151"/>
                </a:solidFill>
                <a:latin typeface="Roboto Slab Bold"/>
              </a:rPr>
              <a:t>Hệ quản trị cơ sở dữ liệu quan hệ (RDBMS)</a:t>
            </a:r>
          </a:p>
        </p:txBody>
      </p:sp>
      <p:grpSp>
        <p:nvGrpSpPr>
          <p:cNvPr name="Group 3" id="3"/>
          <p:cNvGrpSpPr/>
          <p:nvPr/>
        </p:nvGrpSpPr>
        <p:grpSpPr>
          <a:xfrm rot="-10800000">
            <a:off x="12176714" y="-1555083"/>
            <a:ext cx="7015142" cy="5679421"/>
            <a:chOff x="0" y="0"/>
            <a:chExt cx="9353523" cy="7572561"/>
          </a:xfrm>
        </p:grpSpPr>
        <p:sp>
          <p:nvSpPr>
            <p:cNvPr name="Freeform 4" id="4"/>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true" flipV="false" rot="0">
            <a:off x="0" y="5143500"/>
            <a:ext cx="3616776" cy="7883980"/>
          </a:xfrm>
          <a:custGeom>
            <a:avLst/>
            <a:gdLst/>
            <a:ahLst/>
            <a:cxnLst/>
            <a:rect r="r" b="b" t="t" l="l"/>
            <a:pathLst>
              <a:path h="7883980" w="3616776">
                <a:moveTo>
                  <a:pt x="3616776" y="0"/>
                </a:moveTo>
                <a:lnTo>
                  <a:pt x="0" y="0"/>
                </a:lnTo>
                <a:lnTo>
                  <a:pt x="0" y="7883980"/>
                </a:lnTo>
                <a:lnTo>
                  <a:pt x="3616776" y="7883980"/>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5425936" y="9374416"/>
            <a:ext cx="8762478" cy="629920"/>
          </a:xfrm>
          <a:prstGeom prst="rect">
            <a:avLst/>
          </a:prstGeom>
        </p:spPr>
        <p:txBody>
          <a:bodyPr anchor="t" rtlCol="false" tIns="0" lIns="0" bIns="0" rIns="0">
            <a:spAutoFit/>
          </a:bodyPr>
          <a:lstStyle/>
          <a:p>
            <a:pPr algn="ctr">
              <a:lnSpc>
                <a:spcPts val="5179"/>
              </a:lnSpc>
            </a:pPr>
            <a:r>
              <a:rPr lang="en-US" sz="3699">
                <a:solidFill>
                  <a:srgbClr val="726151"/>
                </a:solidFill>
                <a:latin typeface="Kulachat Serif"/>
              </a:rPr>
              <a:t>Nhóm 8</a:t>
            </a:r>
          </a:p>
        </p:txBody>
      </p:sp>
      <p:sp>
        <p:nvSpPr>
          <p:cNvPr name="TextBox 9" id="9"/>
          <p:cNvSpPr txBox="true"/>
          <p:nvPr/>
        </p:nvSpPr>
        <p:spPr>
          <a:xfrm rot="0">
            <a:off x="3991362" y="4057662"/>
            <a:ext cx="11631626" cy="3258820"/>
          </a:xfrm>
          <a:prstGeom prst="rect">
            <a:avLst/>
          </a:prstGeom>
        </p:spPr>
        <p:txBody>
          <a:bodyPr anchor="t" rtlCol="false" tIns="0" lIns="0" bIns="0" rIns="0">
            <a:spAutoFit/>
          </a:bodyPr>
          <a:lstStyle/>
          <a:p>
            <a:pPr marL="798829" indent="-399415" lvl="1">
              <a:lnSpc>
                <a:spcPts val="5179"/>
              </a:lnSpc>
              <a:buFont typeface="Arial"/>
              <a:buChar char="•"/>
            </a:pPr>
            <a:r>
              <a:rPr lang="en-US" sz="3699">
                <a:solidFill>
                  <a:srgbClr val="726151"/>
                </a:solidFill>
                <a:latin typeface="Roboto"/>
              </a:rPr>
              <a:t>Hệ quản trị csdl quan hệ (</a:t>
            </a:r>
            <a:r>
              <a:rPr lang="en-US" sz="3699">
                <a:solidFill>
                  <a:srgbClr val="726151"/>
                </a:solidFill>
                <a:latin typeface="Roboto Bold"/>
              </a:rPr>
              <a:t>RDBMS)</a:t>
            </a:r>
            <a:r>
              <a:rPr lang="en-US" sz="3699">
                <a:solidFill>
                  <a:srgbClr val="726151"/>
                </a:solidFill>
                <a:latin typeface="Roboto"/>
              </a:rPr>
              <a:t> là hệ quản trị csdl mà trong đó dữ liệu được lưu trong các đối tượng cơ sở dữ liệu là các bảng. </a:t>
            </a:r>
          </a:p>
          <a:p>
            <a:pPr marL="798829" indent="-399415" lvl="1">
              <a:lnSpc>
                <a:spcPts val="5179"/>
              </a:lnSpc>
              <a:buFont typeface="Arial"/>
              <a:buChar char="•"/>
            </a:pPr>
            <a:r>
              <a:rPr lang="en-US" sz="3699">
                <a:solidFill>
                  <a:srgbClr val="726151"/>
                </a:solidFill>
                <a:latin typeface="Roboto"/>
              </a:rPr>
              <a:t>B</a:t>
            </a:r>
            <a:r>
              <a:rPr lang="en-US" sz="3699">
                <a:solidFill>
                  <a:srgbClr val="726151"/>
                </a:solidFill>
                <a:latin typeface="Roboto"/>
              </a:rPr>
              <a:t>ảng là tập các mục  dữ liệu có quan hệ với nhau, bao gồm nhiều cột và hàng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7777331" y="4977451"/>
            <a:ext cx="7363075" cy="1207183"/>
          </a:xfrm>
          <a:prstGeom prst="rect">
            <a:avLst/>
          </a:prstGeom>
        </p:spPr>
        <p:txBody>
          <a:bodyPr anchor="t" rtlCol="false" tIns="0" lIns="0" bIns="0" rIns="0">
            <a:spAutoFit/>
          </a:bodyPr>
          <a:lstStyle/>
          <a:p>
            <a:pPr algn="ctr">
              <a:lnSpc>
                <a:spcPts val="4862"/>
              </a:lnSpc>
            </a:pPr>
            <a:r>
              <a:rPr lang="en-US" sz="3473">
                <a:solidFill>
                  <a:srgbClr val="726151"/>
                </a:solidFill>
                <a:latin typeface="Roboto"/>
              </a:rPr>
              <a:t>Trong bảng này có 5 trường (fields):  ID, TEN, SL, GIA và THANH_TIEN</a:t>
            </a:r>
          </a:p>
        </p:txBody>
      </p:sp>
      <p:sp>
        <p:nvSpPr>
          <p:cNvPr name="Freeform 3" id="3"/>
          <p:cNvSpPr/>
          <p:nvPr/>
        </p:nvSpPr>
        <p:spPr>
          <a:xfrm flipH="false" flipV="false" rot="0">
            <a:off x="-1699183" y="-1162878"/>
            <a:ext cx="5114585" cy="5142635"/>
          </a:xfrm>
          <a:custGeom>
            <a:avLst/>
            <a:gdLst/>
            <a:ahLst/>
            <a:cxnLst/>
            <a:rect r="r" b="b" t="t" l="l"/>
            <a:pathLst>
              <a:path h="5142635" w="5114585">
                <a:moveTo>
                  <a:pt x="0" y="0"/>
                </a:moveTo>
                <a:lnTo>
                  <a:pt x="5114584" y="0"/>
                </a:lnTo>
                <a:lnTo>
                  <a:pt x="5114584" y="5142636"/>
                </a:lnTo>
                <a:lnTo>
                  <a:pt x="0" y="51426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367110" y="330677"/>
            <a:ext cx="2450438" cy="4185866"/>
          </a:xfrm>
          <a:custGeom>
            <a:avLst/>
            <a:gdLst/>
            <a:ahLst/>
            <a:cxnLst/>
            <a:rect r="r" b="b" t="t" l="l"/>
            <a:pathLst>
              <a:path h="4185866" w="2450438">
                <a:moveTo>
                  <a:pt x="0" y="4185866"/>
                </a:moveTo>
                <a:lnTo>
                  <a:pt x="2450438" y="4185866"/>
                </a:lnTo>
                <a:lnTo>
                  <a:pt x="2450438" y="0"/>
                </a:lnTo>
                <a:lnTo>
                  <a:pt x="0" y="0"/>
                </a:lnTo>
                <a:lnTo>
                  <a:pt x="0" y="41858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406504" y="568489"/>
            <a:ext cx="2909455" cy="1433568"/>
          </a:xfrm>
          <a:custGeom>
            <a:avLst/>
            <a:gdLst/>
            <a:ahLst/>
            <a:cxnLst/>
            <a:rect r="r" b="b" t="t" l="l"/>
            <a:pathLst>
              <a:path h="1433568" w="2909455">
                <a:moveTo>
                  <a:pt x="2909455" y="0"/>
                </a:moveTo>
                <a:lnTo>
                  <a:pt x="0" y="0"/>
                </a:lnTo>
                <a:lnTo>
                  <a:pt x="0" y="1433568"/>
                </a:lnTo>
                <a:lnTo>
                  <a:pt x="2909455" y="1433568"/>
                </a:lnTo>
                <a:lnTo>
                  <a:pt x="290945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978457" y="3979758"/>
            <a:ext cx="3616776" cy="7883980"/>
          </a:xfrm>
          <a:custGeom>
            <a:avLst/>
            <a:gdLst/>
            <a:ahLst/>
            <a:cxnLst/>
            <a:rect r="r" b="b" t="t" l="l"/>
            <a:pathLst>
              <a:path h="7883980" w="3616776">
                <a:moveTo>
                  <a:pt x="0" y="0"/>
                </a:moveTo>
                <a:lnTo>
                  <a:pt x="3616776" y="0"/>
                </a:lnTo>
                <a:lnTo>
                  <a:pt x="3616776" y="7883979"/>
                </a:lnTo>
                <a:lnTo>
                  <a:pt x="0" y="7883979"/>
                </a:lnTo>
                <a:lnTo>
                  <a:pt x="0"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7316" y="4189730"/>
            <a:ext cx="6387831" cy="4004456"/>
          </a:xfrm>
          <a:custGeom>
            <a:avLst/>
            <a:gdLst/>
            <a:ahLst/>
            <a:cxnLst/>
            <a:rect r="r" b="b" t="t" l="l"/>
            <a:pathLst>
              <a:path h="4004456" w="6387831">
                <a:moveTo>
                  <a:pt x="0" y="0"/>
                </a:moveTo>
                <a:lnTo>
                  <a:pt x="6387831" y="0"/>
                </a:lnTo>
                <a:lnTo>
                  <a:pt x="6387831" y="4004456"/>
                </a:lnTo>
                <a:lnTo>
                  <a:pt x="0" y="4004456"/>
                </a:lnTo>
                <a:lnTo>
                  <a:pt x="0" y="0"/>
                </a:lnTo>
                <a:close/>
              </a:path>
            </a:pathLst>
          </a:custGeom>
          <a:blipFill>
            <a:blip r:embed="rId10"/>
            <a:stretch>
              <a:fillRect l="0" t="0" r="0" b="0"/>
            </a:stretch>
          </a:blipFill>
        </p:spPr>
      </p:sp>
      <p:sp>
        <p:nvSpPr>
          <p:cNvPr name="TextBox 8" id="8"/>
          <p:cNvSpPr txBox="true"/>
          <p:nvPr/>
        </p:nvSpPr>
        <p:spPr>
          <a:xfrm rot="0">
            <a:off x="6175821" y="752475"/>
            <a:ext cx="5936359" cy="2406649"/>
          </a:xfrm>
          <a:prstGeom prst="rect">
            <a:avLst/>
          </a:prstGeom>
        </p:spPr>
        <p:txBody>
          <a:bodyPr anchor="t" rtlCol="false" tIns="0" lIns="0" bIns="0" rIns="0">
            <a:spAutoFit/>
          </a:bodyPr>
          <a:lstStyle/>
          <a:p>
            <a:pPr algn="ctr">
              <a:lnSpc>
                <a:spcPts val="19600"/>
              </a:lnSpc>
            </a:pPr>
            <a:r>
              <a:rPr lang="en-US" sz="14000">
                <a:solidFill>
                  <a:srgbClr val="726151"/>
                </a:solidFill>
                <a:latin typeface="Roboto Slab"/>
              </a:rPr>
              <a:t>Ví dụ</a:t>
            </a:r>
          </a:p>
        </p:txBody>
      </p:sp>
      <p:sp>
        <p:nvSpPr>
          <p:cNvPr name="TextBox 9" id="9"/>
          <p:cNvSpPr txBox="true"/>
          <p:nvPr/>
        </p:nvSpPr>
        <p:spPr>
          <a:xfrm rot="0">
            <a:off x="7964856" y="6502471"/>
            <a:ext cx="7689649" cy="597583"/>
          </a:xfrm>
          <a:prstGeom prst="rect">
            <a:avLst/>
          </a:prstGeom>
        </p:spPr>
        <p:txBody>
          <a:bodyPr anchor="t" rtlCol="false" tIns="0" lIns="0" bIns="0" rIns="0">
            <a:spAutoFit/>
          </a:bodyPr>
          <a:lstStyle/>
          <a:p>
            <a:pPr algn="just">
              <a:lnSpc>
                <a:spcPts val="4862"/>
              </a:lnSpc>
            </a:pPr>
            <a:r>
              <a:rPr lang="en-US" sz="3473">
                <a:solidFill>
                  <a:srgbClr val="726151"/>
                </a:solidFill>
                <a:latin typeface="Roboto"/>
              </a:rPr>
              <a:t>Trong bảng này có 5 bảng ghi hay hàng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10057392">
            <a:off x="14012330" y="6199221"/>
            <a:ext cx="6493940" cy="6529555"/>
          </a:xfrm>
          <a:custGeom>
            <a:avLst/>
            <a:gdLst/>
            <a:ahLst/>
            <a:cxnLst/>
            <a:rect r="r" b="b" t="t" l="l"/>
            <a:pathLst>
              <a:path h="6529555" w="6493940">
                <a:moveTo>
                  <a:pt x="0" y="0"/>
                </a:moveTo>
                <a:lnTo>
                  <a:pt x="6493940" y="0"/>
                </a:lnTo>
                <a:lnTo>
                  <a:pt x="6493940" y="6529555"/>
                </a:lnTo>
                <a:lnTo>
                  <a:pt x="0" y="6529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59919">
            <a:off x="15709405" y="3868840"/>
            <a:ext cx="4700392" cy="1649410"/>
          </a:xfrm>
          <a:custGeom>
            <a:avLst/>
            <a:gdLst/>
            <a:ahLst/>
            <a:cxnLst/>
            <a:rect r="r" b="b" t="t" l="l"/>
            <a:pathLst>
              <a:path h="1649410" w="4700392">
                <a:moveTo>
                  <a:pt x="0" y="0"/>
                </a:moveTo>
                <a:lnTo>
                  <a:pt x="4700392" y="0"/>
                </a:lnTo>
                <a:lnTo>
                  <a:pt x="4700392" y="1649410"/>
                </a:lnTo>
                <a:lnTo>
                  <a:pt x="0" y="1649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801328">
            <a:off x="17062781" y="7165367"/>
            <a:ext cx="2450438" cy="4185866"/>
          </a:xfrm>
          <a:custGeom>
            <a:avLst/>
            <a:gdLst/>
            <a:ahLst/>
            <a:cxnLst/>
            <a:rect r="r" b="b" t="t" l="l"/>
            <a:pathLst>
              <a:path h="4185866" w="2450438">
                <a:moveTo>
                  <a:pt x="0" y="0"/>
                </a:moveTo>
                <a:lnTo>
                  <a:pt x="2450438" y="0"/>
                </a:lnTo>
                <a:lnTo>
                  <a:pt x="2450438" y="4185866"/>
                </a:lnTo>
                <a:lnTo>
                  <a:pt x="0" y="41858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1741598">
            <a:off x="-1504725" y="-1565846"/>
            <a:ext cx="3350281" cy="7303064"/>
          </a:xfrm>
          <a:custGeom>
            <a:avLst/>
            <a:gdLst/>
            <a:ahLst/>
            <a:cxnLst/>
            <a:rect r="r" b="b" t="t" l="l"/>
            <a:pathLst>
              <a:path h="7303064" w="3350281">
                <a:moveTo>
                  <a:pt x="3350281" y="0"/>
                </a:moveTo>
                <a:lnTo>
                  <a:pt x="0" y="0"/>
                </a:lnTo>
                <a:lnTo>
                  <a:pt x="0" y="7303064"/>
                </a:lnTo>
                <a:lnTo>
                  <a:pt x="3350281" y="7303064"/>
                </a:lnTo>
                <a:lnTo>
                  <a:pt x="3350281"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4067596"/>
            <a:ext cx="4400538" cy="1193800"/>
          </a:xfrm>
          <a:prstGeom prst="rect">
            <a:avLst/>
          </a:prstGeom>
        </p:spPr>
        <p:txBody>
          <a:bodyPr anchor="t" rtlCol="false" tIns="0" lIns="0" bIns="0" rIns="0">
            <a:spAutoFit/>
          </a:bodyPr>
          <a:lstStyle/>
          <a:p>
            <a:pPr algn="ctr">
              <a:lnSpc>
                <a:spcPts val="9799"/>
              </a:lnSpc>
            </a:pPr>
            <a:r>
              <a:rPr lang="en-US" sz="6999">
                <a:solidFill>
                  <a:srgbClr val="726151"/>
                </a:solidFill>
                <a:latin typeface="Roboto Slab"/>
              </a:rPr>
              <a:t>Ưu điểm</a:t>
            </a:r>
          </a:p>
        </p:txBody>
      </p:sp>
      <p:grpSp>
        <p:nvGrpSpPr>
          <p:cNvPr name="Group 7" id="7"/>
          <p:cNvGrpSpPr/>
          <p:nvPr/>
        </p:nvGrpSpPr>
        <p:grpSpPr>
          <a:xfrm rot="0">
            <a:off x="6526917" y="1028700"/>
            <a:ext cx="4129818" cy="8480425"/>
            <a:chOff x="0" y="0"/>
            <a:chExt cx="5506423" cy="11307233"/>
          </a:xfrm>
        </p:grpSpPr>
        <p:sp>
          <p:nvSpPr>
            <p:cNvPr name="Freeform 8" id="8"/>
            <p:cNvSpPr/>
            <p:nvPr/>
          </p:nvSpPr>
          <p:spPr>
            <a:xfrm flipH="false" flipV="false" rot="0">
              <a:off x="0" y="0"/>
              <a:ext cx="5506423" cy="5486400"/>
            </a:xfrm>
            <a:custGeom>
              <a:avLst/>
              <a:gdLst/>
              <a:ahLst/>
              <a:cxnLst/>
              <a:rect r="r" b="b" t="t" l="l"/>
              <a:pathLst>
                <a:path h="5486400" w="5506423">
                  <a:moveTo>
                    <a:pt x="0" y="0"/>
                  </a:moveTo>
                  <a:lnTo>
                    <a:pt x="5506423" y="0"/>
                  </a:lnTo>
                  <a:lnTo>
                    <a:pt x="5506423"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0" y="5820833"/>
              <a:ext cx="5506423" cy="5486400"/>
            </a:xfrm>
            <a:custGeom>
              <a:avLst/>
              <a:gdLst/>
              <a:ahLst/>
              <a:cxnLst/>
              <a:rect r="r" b="b" t="t" l="l"/>
              <a:pathLst>
                <a:path h="5486400" w="5506423">
                  <a:moveTo>
                    <a:pt x="0" y="0"/>
                  </a:moveTo>
                  <a:lnTo>
                    <a:pt x="5506423" y="0"/>
                  </a:lnTo>
                  <a:lnTo>
                    <a:pt x="5506423"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0" id="10"/>
          <p:cNvGrpSpPr/>
          <p:nvPr/>
        </p:nvGrpSpPr>
        <p:grpSpPr>
          <a:xfrm rot="0">
            <a:off x="11980187" y="1028700"/>
            <a:ext cx="4129818" cy="8480425"/>
            <a:chOff x="0" y="0"/>
            <a:chExt cx="5506423" cy="11307233"/>
          </a:xfrm>
        </p:grpSpPr>
        <p:sp>
          <p:nvSpPr>
            <p:cNvPr name="Freeform 11" id="11"/>
            <p:cNvSpPr/>
            <p:nvPr/>
          </p:nvSpPr>
          <p:spPr>
            <a:xfrm flipH="false" flipV="false" rot="0">
              <a:off x="0" y="0"/>
              <a:ext cx="5506423" cy="5486400"/>
            </a:xfrm>
            <a:custGeom>
              <a:avLst/>
              <a:gdLst/>
              <a:ahLst/>
              <a:cxnLst/>
              <a:rect r="r" b="b" t="t" l="l"/>
              <a:pathLst>
                <a:path h="5486400" w="5506423">
                  <a:moveTo>
                    <a:pt x="0" y="0"/>
                  </a:moveTo>
                  <a:lnTo>
                    <a:pt x="5506423" y="0"/>
                  </a:lnTo>
                  <a:lnTo>
                    <a:pt x="5506423"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0" y="5820833"/>
              <a:ext cx="5506423" cy="5486400"/>
            </a:xfrm>
            <a:custGeom>
              <a:avLst/>
              <a:gdLst/>
              <a:ahLst/>
              <a:cxnLst/>
              <a:rect r="r" b="b" t="t" l="l"/>
              <a:pathLst>
                <a:path h="5486400" w="5506423">
                  <a:moveTo>
                    <a:pt x="0" y="0"/>
                  </a:moveTo>
                  <a:lnTo>
                    <a:pt x="5506423" y="0"/>
                  </a:lnTo>
                  <a:lnTo>
                    <a:pt x="5506423"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13" id="13"/>
          <p:cNvSpPr txBox="true"/>
          <p:nvPr/>
        </p:nvSpPr>
        <p:spPr>
          <a:xfrm rot="0">
            <a:off x="7198117" y="2237740"/>
            <a:ext cx="2787419" cy="1118870"/>
          </a:xfrm>
          <a:prstGeom prst="rect">
            <a:avLst/>
          </a:prstGeom>
        </p:spPr>
        <p:txBody>
          <a:bodyPr anchor="t" rtlCol="false" tIns="0" lIns="0" bIns="0" rIns="0">
            <a:spAutoFit/>
          </a:bodyPr>
          <a:lstStyle/>
          <a:p>
            <a:pPr algn="just">
              <a:lnSpc>
                <a:spcPts val="4479"/>
              </a:lnSpc>
            </a:pPr>
            <a:r>
              <a:rPr lang="en-US" sz="3199">
                <a:solidFill>
                  <a:srgbClr val="726151"/>
                </a:solidFill>
                <a:latin typeface="Roboto"/>
              </a:rPr>
              <a:t>Mã nguồn mở và miễn phí</a:t>
            </a:r>
          </a:p>
        </p:txBody>
      </p:sp>
      <p:sp>
        <p:nvSpPr>
          <p:cNvPr name="TextBox 14" id="14"/>
          <p:cNvSpPr txBox="true"/>
          <p:nvPr/>
        </p:nvSpPr>
        <p:spPr>
          <a:xfrm rot="0">
            <a:off x="7198117" y="6867649"/>
            <a:ext cx="2787419" cy="556895"/>
          </a:xfrm>
          <a:prstGeom prst="rect">
            <a:avLst/>
          </a:prstGeom>
        </p:spPr>
        <p:txBody>
          <a:bodyPr anchor="t" rtlCol="false" tIns="0" lIns="0" bIns="0" rIns="0">
            <a:spAutoFit/>
          </a:bodyPr>
          <a:lstStyle/>
          <a:p>
            <a:pPr algn="just">
              <a:lnSpc>
                <a:spcPts val="4479"/>
              </a:lnSpc>
            </a:pPr>
            <a:r>
              <a:rPr lang="en-US" sz="3199">
                <a:solidFill>
                  <a:srgbClr val="726151"/>
                </a:solidFill>
                <a:latin typeface="Roboto"/>
              </a:rPr>
              <a:t>Dễ sử dụng</a:t>
            </a:r>
          </a:p>
        </p:txBody>
      </p:sp>
      <p:sp>
        <p:nvSpPr>
          <p:cNvPr name="TextBox 15" id="15"/>
          <p:cNvSpPr txBox="true"/>
          <p:nvPr/>
        </p:nvSpPr>
        <p:spPr>
          <a:xfrm rot="0">
            <a:off x="12651386" y="2237740"/>
            <a:ext cx="2787419" cy="1118870"/>
          </a:xfrm>
          <a:prstGeom prst="rect">
            <a:avLst/>
          </a:prstGeom>
        </p:spPr>
        <p:txBody>
          <a:bodyPr anchor="t" rtlCol="false" tIns="0" lIns="0" bIns="0" rIns="0">
            <a:spAutoFit/>
          </a:bodyPr>
          <a:lstStyle/>
          <a:p>
            <a:pPr algn="just">
              <a:lnSpc>
                <a:spcPts val="4479"/>
              </a:lnSpc>
            </a:pPr>
            <a:r>
              <a:rPr lang="en-US" sz="3199">
                <a:solidFill>
                  <a:srgbClr val="726151"/>
                </a:solidFill>
                <a:latin typeface="Roboto"/>
              </a:rPr>
              <a:t>Tương thích đa platform</a:t>
            </a:r>
          </a:p>
        </p:txBody>
      </p:sp>
      <p:sp>
        <p:nvSpPr>
          <p:cNvPr name="TextBox 16" id="16"/>
          <p:cNvSpPr txBox="true"/>
          <p:nvPr/>
        </p:nvSpPr>
        <p:spPr>
          <a:xfrm rot="0">
            <a:off x="12651386" y="6825843"/>
            <a:ext cx="2787419" cy="1118870"/>
          </a:xfrm>
          <a:prstGeom prst="rect">
            <a:avLst/>
          </a:prstGeom>
        </p:spPr>
        <p:txBody>
          <a:bodyPr anchor="t" rtlCol="false" tIns="0" lIns="0" bIns="0" rIns="0">
            <a:spAutoFit/>
          </a:bodyPr>
          <a:lstStyle/>
          <a:p>
            <a:pPr algn="just">
              <a:lnSpc>
                <a:spcPts val="4479"/>
              </a:lnSpc>
            </a:pPr>
            <a:r>
              <a:rPr lang="en-US" sz="3199">
                <a:solidFill>
                  <a:srgbClr val="726151"/>
                </a:solidFill>
                <a:latin typeface="Roboto"/>
              </a:rPr>
              <a:t>Hiệu suất cao và đáng tin cậy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5400000">
            <a:off x="13751729" y="4621158"/>
            <a:ext cx="7015142" cy="5679421"/>
            <a:chOff x="0" y="0"/>
            <a:chExt cx="9353523" cy="7572561"/>
          </a:xfrm>
        </p:grpSpPr>
        <p:sp>
          <p:nvSpPr>
            <p:cNvPr name="Freeform 3" id="3"/>
            <p:cNvSpPr/>
            <p:nvPr/>
          </p:nvSpPr>
          <p:spPr>
            <a:xfrm flipH="false" flipV="false" rot="0">
              <a:off x="0" y="0"/>
              <a:ext cx="6819446" cy="6856847"/>
            </a:xfrm>
            <a:custGeom>
              <a:avLst/>
              <a:gdLst/>
              <a:ahLst/>
              <a:cxnLst/>
              <a:rect r="r" b="b" t="t" l="l"/>
              <a:pathLst>
                <a:path h="6856847" w="6819446">
                  <a:moveTo>
                    <a:pt x="0" y="0"/>
                  </a:moveTo>
                  <a:lnTo>
                    <a:pt x="6819446" y="0"/>
                  </a:lnTo>
                  <a:lnTo>
                    <a:pt x="6819446" y="6856847"/>
                  </a:lnTo>
                  <a:lnTo>
                    <a:pt x="0" y="685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776098" y="1991407"/>
              <a:ext cx="3267251" cy="5581154"/>
            </a:xfrm>
            <a:custGeom>
              <a:avLst/>
              <a:gdLst/>
              <a:ahLst/>
              <a:cxnLst/>
              <a:rect r="r" b="b" t="t" l="l"/>
              <a:pathLst>
                <a:path h="5581154" w="3267251">
                  <a:moveTo>
                    <a:pt x="0" y="5581154"/>
                  </a:moveTo>
                  <a:lnTo>
                    <a:pt x="3267251" y="5581154"/>
                  </a:lnTo>
                  <a:lnTo>
                    <a:pt x="3267251" y="0"/>
                  </a:lnTo>
                  <a:lnTo>
                    <a:pt x="0" y="0"/>
                  </a:lnTo>
                  <a:lnTo>
                    <a:pt x="0" y="558115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74250" y="2308489"/>
              <a:ext cx="3879273" cy="1911423"/>
            </a:xfrm>
            <a:custGeom>
              <a:avLst/>
              <a:gdLst/>
              <a:ahLst/>
              <a:cxnLst/>
              <a:rect r="r" b="b" t="t" l="l"/>
              <a:pathLst>
                <a:path h="1911423" w="3879273">
                  <a:moveTo>
                    <a:pt x="0" y="0"/>
                  </a:moveTo>
                  <a:lnTo>
                    <a:pt x="3879273" y="0"/>
                  </a:lnTo>
                  <a:lnTo>
                    <a:pt x="3879273" y="1911424"/>
                  </a:lnTo>
                  <a:lnTo>
                    <a:pt x="0" y="1911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808388" y="292931"/>
            <a:ext cx="3616776" cy="7883980"/>
          </a:xfrm>
          <a:custGeom>
            <a:avLst/>
            <a:gdLst/>
            <a:ahLst/>
            <a:cxnLst/>
            <a:rect r="r" b="b" t="t" l="l"/>
            <a:pathLst>
              <a:path h="7883980" w="3616776">
                <a:moveTo>
                  <a:pt x="3616776" y="0"/>
                </a:moveTo>
                <a:lnTo>
                  <a:pt x="0" y="0"/>
                </a:lnTo>
                <a:lnTo>
                  <a:pt x="0" y="7883979"/>
                </a:lnTo>
                <a:lnTo>
                  <a:pt x="3616776" y="7883979"/>
                </a:lnTo>
                <a:lnTo>
                  <a:pt x="3616776" y="0"/>
                </a:lnTo>
                <a:close/>
              </a:path>
            </a:pathLst>
          </a:custGeom>
          <a:blipFill>
            <a:blip r:embed="rId8">
              <a:alphaModFix amt="75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458609" y="1163660"/>
            <a:ext cx="7969247" cy="1484338"/>
          </a:xfrm>
          <a:prstGeom prst="rect">
            <a:avLst/>
          </a:prstGeom>
        </p:spPr>
        <p:txBody>
          <a:bodyPr anchor="t" rtlCol="false" tIns="0" lIns="0" bIns="0" rIns="0">
            <a:spAutoFit/>
          </a:bodyPr>
          <a:lstStyle/>
          <a:p>
            <a:pPr algn="ctr">
              <a:lnSpc>
                <a:spcPts val="12161"/>
              </a:lnSpc>
            </a:pPr>
            <a:r>
              <a:rPr lang="en-US" sz="8686">
                <a:solidFill>
                  <a:srgbClr val="726151"/>
                </a:solidFill>
                <a:latin typeface="Roboto Slab"/>
              </a:rPr>
              <a:t>Các ràng buộc</a:t>
            </a:r>
          </a:p>
        </p:txBody>
      </p:sp>
      <p:sp>
        <p:nvSpPr>
          <p:cNvPr name="Freeform 8" id="8"/>
          <p:cNvSpPr/>
          <p:nvPr/>
        </p:nvSpPr>
        <p:spPr>
          <a:xfrm flipH="false" flipV="false" rot="0">
            <a:off x="2452652" y="3443632"/>
            <a:ext cx="6011916" cy="1254608"/>
          </a:xfrm>
          <a:custGeom>
            <a:avLst/>
            <a:gdLst/>
            <a:ahLst/>
            <a:cxnLst/>
            <a:rect r="r" b="b" t="t" l="l"/>
            <a:pathLst>
              <a:path h="1254608" w="6011916">
                <a:moveTo>
                  <a:pt x="0" y="0"/>
                </a:moveTo>
                <a:lnTo>
                  <a:pt x="6011915" y="0"/>
                </a:lnTo>
                <a:lnTo>
                  <a:pt x="6011915" y="1254609"/>
                </a:lnTo>
                <a:lnTo>
                  <a:pt x="0" y="12546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639268" y="3759217"/>
            <a:ext cx="6323532" cy="629920"/>
          </a:xfrm>
          <a:prstGeom prst="rect">
            <a:avLst/>
          </a:prstGeom>
        </p:spPr>
        <p:txBody>
          <a:bodyPr anchor="t" rtlCol="false" tIns="0" lIns="0" bIns="0" rIns="0">
            <a:spAutoFit/>
          </a:bodyPr>
          <a:lstStyle/>
          <a:p>
            <a:pPr marL="798826" indent="-399413" lvl="1">
              <a:lnSpc>
                <a:spcPts val="5179"/>
              </a:lnSpc>
              <a:buFont typeface="Arial"/>
              <a:buChar char="•"/>
            </a:pPr>
            <a:r>
              <a:rPr lang="en-US" sz="3699">
                <a:solidFill>
                  <a:srgbClr val="726151"/>
                </a:solidFill>
                <a:latin typeface="Roboto Bold"/>
              </a:rPr>
              <a:t>Primary Key</a:t>
            </a:r>
          </a:p>
        </p:txBody>
      </p:sp>
      <p:sp>
        <p:nvSpPr>
          <p:cNvPr name="Freeform 10" id="10"/>
          <p:cNvSpPr/>
          <p:nvPr/>
        </p:nvSpPr>
        <p:spPr>
          <a:xfrm flipH="false" flipV="false" rot="0">
            <a:off x="2452652" y="6366215"/>
            <a:ext cx="6011916" cy="1254608"/>
          </a:xfrm>
          <a:custGeom>
            <a:avLst/>
            <a:gdLst/>
            <a:ahLst/>
            <a:cxnLst/>
            <a:rect r="r" b="b" t="t" l="l"/>
            <a:pathLst>
              <a:path h="1254608" w="6011916">
                <a:moveTo>
                  <a:pt x="0" y="0"/>
                </a:moveTo>
                <a:lnTo>
                  <a:pt x="6011915" y="0"/>
                </a:lnTo>
                <a:lnTo>
                  <a:pt x="6011915" y="1254608"/>
                </a:lnTo>
                <a:lnTo>
                  <a:pt x="0" y="12546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629743" y="6645221"/>
            <a:ext cx="6323532" cy="629920"/>
          </a:xfrm>
          <a:prstGeom prst="rect">
            <a:avLst/>
          </a:prstGeom>
        </p:spPr>
        <p:txBody>
          <a:bodyPr anchor="t" rtlCol="false" tIns="0" lIns="0" bIns="0" rIns="0">
            <a:spAutoFit/>
          </a:bodyPr>
          <a:lstStyle/>
          <a:p>
            <a:pPr marL="798826" indent="-399413" lvl="1">
              <a:lnSpc>
                <a:spcPts val="5179"/>
              </a:lnSpc>
              <a:buFont typeface="Arial"/>
              <a:buChar char="•"/>
            </a:pPr>
            <a:r>
              <a:rPr lang="en-US" sz="3699">
                <a:solidFill>
                  <a:srgbClr val="726151"/>
                </a:solidFill>
                <a:latin typeface="Roboto Bold"/>
              </a:rPr>
              <a:t>Foreign key</a:t>
            </a:r>
          </a:p>
        </p:txBody>
      </p:sp>
      <p:sp>
        <p:nvSpPr>
          <p:cNvPr name="TextBox 12" id="12"/>
          <p:cNvSpPr txBox="true"/>
          <p:nvPr/>
        </p:nvSpPr>
        <p:spPr>
          <a:xfrm rot="0">
            <a:off x="3528594" y="7858948"/>
            <a:ext cx="11867377" cy="1680845"/>
          </a:xfrm>
          <a:prstGeom prst="rect">
            <a:avLst/>
          </a:prstGeom>
        </p:spPr>
        <p:txBody>
          <a:bodyPr anchor="t" rtlCol="false" tIns="0" lIns="0" bIns="0" rIns="0">
            <a:spAutoFit/>
          </a:bodyPr>
          <a:lstStyle/>
          <a:p>
            <a:pPr algn="just">
              <a:lnSpc>
                <a:spcPts val="4480"/>
              </a:lnSpc>
            </a:pPr>
            <a:r>
              <a:rPr lang="en-US" sz="3200">
                <a:solidFill>
                  <a:srgbClr val="726151"/>
                </a:solidFill>
                <a:latin typeface="Roboto"/>
              </a:rPr>
              <a:t>Hay còn gọi là khóa ngoại, ràng buộc này xác định duy nhất một bản ghi trong bất kì bảng nào khác, sử dụng như một tham chiếu tới khóa chính của bảng khác để thiết lập liên kết giữa các bảng.</a:t>
            </a:r>
          </a:p>
        </p:txBody>
      </p:sp>
      <p:sp>
        <p:nvSpPr>
          <p:cNvPr name="TextBox 13" id="13"/>
          <p:cNvSpPr txBox="true"/>
          <p:nvPr/>
        </p:nvSpPr>
        <p:spPr>
          <a:xfrm rot="0">
            <a:off x="3509544" y="4933020"/>
            <a:ext cx="11867377" cy="1118870"/>
          </a:xfrm>
          <a:prstGeom prst="rect">
            <a:avLst/>
          </a:prstGeom>
        </p:spPr>
        <p:txBody>
          <a:bodyPr anchor="t" rtlCol="false" tIns="0" lIns="0" bIns="0" rIns="0">
            <a:spAutoFit/>
          </a:bodyPr>
          <a:lstStyle/>
          <a:p>
            <a:pPr algn="just">
              <a:lnSpc>
                <a:spcPts val="4480"/>
              </a:lnSpc>
            </a:pPr>
            <a:r>
              <a:rPr lang="en-US" sz="3200">
                <a:solidFill>
                  <a:srgbClr val="726151"/>
                </a:solidFill>
                <a:latin typeface="Roboto"/>
              </a:rPr>
              <a:t>Hay còn gọi là khóa chính, xác định bản ghi duy nhất trong một bảng cơ sở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DAGBGby0AVI</dc:identifier>
  <dcterms:modified xsi:type="dcterms:W3CDTF">2011-08-01T06:04:30Z</dcterms:modified>
  <cp:revision>1</cp:revision>
  <dc:title>Seminar Framework Web</dc:title>
</cp:coreProperties>
</file>